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94"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9" r:id="rId31"/>
    <p:sldId id="290" r:id="rId32"/>
    <p:sldId id="291" r:id="rId33"/>
    <p:sldId id="292" r:id="rId34"/>
    <p:sldId id="29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83690" autoAdjust="0"/>
  </p:normalViewPr>
  <p:slideViewPr>
    <p:cSldViewPr>
      <p:cViewPr varScale="1">
        <p:scale>
          <a:sx n="131" d="100"/>
          <a:sy n="131" d="100"/>
        </p:scale>
        <p:origin x="852" y="132"/>
      </p:cViewPr>
      <p:guideLst>
        <p:guide orient="horz" pos="2160"/>
        <p:guide pos="2880"/>
      </p:guideLst>
    </p:cSldViewPr>
  </p:slideViewPr>
  <p:outlineViewPr>
    <p:cViewPr>
      <p:scale>
        <a:sx n="33" d="100"/>
        <a:sy n="33" d="100"/>
      </p:scale>
      <p:origin x="0" y="-4146"/>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7" d="100"/>
          <a:sy n="57" d="100"/>
        </p:scale>
        <p:origin x="28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9/19/2019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a:t>
            </a:r>
            <a:r>
              <a:rPr lang="en-IN" dirty="0" err="1" smtClean="0"/>
              <a:t>Plugin</a:t>
            </a:r>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smtClean="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4042082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2607519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7980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9/19/2019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16" name="Text Placeholder 15"/>
          <p:cNvSpPr>
            <a:spLocks noGrp="1"/>
          </p:cNvSpPr>
          <p:nvPr>
            <p:ph type="body" sz="quarter" idx="18"/>
          </p:nvPr>
        </p:nvSpPr>
        <p:spPr>
          <a:xfrm>
            <a:off x="457200" y="1457450"/>
            <a:ext cx="82296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9/19/2019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9/19/2019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9/19/2019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4"/>
          </p:nvPr>
        </p:nvSpPr>
        <p:spPr>
          <a:xfrm>
            <a:off x="4732563" y="4055609"/>
            <a:ext cx="3965124"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9/19/2019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smtClean="0"/>
              <a:t>Click to edit Master title style</a:t>
            </a:r>
            <a:endParaRPr lang="en-US" dirty="0"/>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9/19/2019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dirty="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9/19/2019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9/19/2019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9/19/2019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9/19/2019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9/19/2019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fred.stlouisfed.org/series/M2S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fred.stlouisfed.org/series/M2SL" TargetMode="Externa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hyperlink" Target="https://fred.stlouisfed.org/series/GDPDE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fred.stlouisfed.org/"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fred.stlouisfed.org/series/M2SL" TargetMode="External"/><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hyperlink" Target="https://fred.stlouisfed.org/series/GS1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fred.stlouisfed.org/series/M2SL" TargetMode="External"/><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hyperlink" Target="https://fred.stlouisfed.org/series/FYFSGDA188S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fred.stlouisfed.org/series/TWEXMMTH"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fred.stlouisfed.org/series/TB3MS" TargetMode="External"/><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hyperlink" Target="https://fred.stlouisfed.org/series/BAA" TargetMode="External"/><Relationship Id="rId4" Type="http://schemas.openxmlformats.org/officeDocument/2006/relationships/hyperlink" Target="https://fred.stlouisfed.org/series/GS1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fred.stlouisfed.org/series/DJIA" TargetMode="External"/><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13353"/>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a:t>
            </a:r>
            <a:r>
              <a:rPr lang="en-US" dirty="0" smtClean="0"/>
              <a:t>Edition, Global Edition</a:t>
            </a:r>
            <a:endParaRPr lang="en-US" dirty="0"/>
          </a:p>
        </p:txBody>
      </p:sp>
      <p:sp>
        <p:nvSpPr>
          <p:cNvPr id="4" name="Text Placeholder 3"/>
          <p:cNvSpPr>
            <a:spLocks noGrp="1"/>
          </p:cNvSpPr>
          <p:nvPr>
            <p:ph type="body" sz="quarter" idx="14"/>
          </p:nvPr>
        </p:nvSpPr>
        <p:spPr>
          <a:xfrm>
            <a:off x="5029200" y="1981200"/>
            <a:ext cx="3657600" cy="1066799"/>
          </a:xfrm>
        </p:spPr>
        <p:txBody>
          <a:bodyPr/>
          <a:lstStyle/>
          <a:p>
            <a:r>
              <a:rPr lang="en-US" altLang="en-US" dirty="0" smtClean="0"/>
              <a:t>Chapter 1</a:t>
            </a:r>
            <a:endParaRPr lang="en-US" dirty="0"/>
          </a:p>
        </p:txBody>
      </p:sp>
      <p:sp>
        <p:nvSpPr>
          <p:cNvPr id="5" name="Text Placeholder 4"/>
          <p:cNvSpPr>
            <a:spLocks noGrp="1"/>
          </p:cNvSpPr>
          <p:nvPr>
            <p:ph type="body" sz="quarter" idx="15"/>
          </p:nvPr>
        </p:nvSpPr>
        <p:spPr/>
        <p:txBody>
          <a:bodyPr/>
          <a:lstStyle/>
          <a:p>
            <a:r>
              <a:rPr lang="en-US" dirty="0"/>
              <a:t>Why Study Money, Banking, and Financial Markets?</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4662" y="1714670"/>
            <a:ext cx="3678219" cy="462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p:txBody>
          <a:bodyPr/>
          <a:lstStyle/>
          <a:p>
            <a:r>
              <a:rPr lang="en-US" altLang="en-US" dirty="0"/>
              <a:t>Copyright © 2019, 2016, 2013 Pearson Education, Inc. All Rights Reserved.</a:t>
            </a:r>
            <a:endParaRPr lang="en-US" dirty="0"/>
          </a:p>
        </p:txBody>
      </p:sp>
    </p:spTree>
    <p:extLst>
      <p:ext uri="{BB962C8B-B14F-4D97-AF65-F5344CB8AC3E}">
        <p14:creationId xmlns:p14="http://schemas.microsoft.com/office/powerpoint/2010/main" val="3597863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Financial Institutions and </a:t>
            </a:r>
            <a:r>
              <a:rPr lang="en-US" dirty="0" smtClean="0"/>
              <a:t>Banking? </a:t>
            </a:r>
            <a:r>
              <a:rPr lang="en-US" sz="2000" b="0" dirty="0"/>
              <a:t>(1 of </a:t>
            </a:r>
            <a:r>
              <a:rPr lang="en-US" sz="2000" b="0" dirty="0" smtClean="0"/>
              <a:t>3)</a:t>
            </a:r>
            <a:endParaRPr lang="en-IN" dirty="0"/>
          </a:p>
        </p:txBody>
      </p:sp>
      <p:sp>
        <p:nvSpPr>
          <p:cNvPr id="3" name="Content Placeholder 2"/>
          <p:cNvSpPr>
            <a:spLocks noGrp="1"/>
          </p:cNvSpPr>
          <p:nvPr>
            <p:ph idx="1"/>
          </p:nvPr>
        </p:nvSpPr>
        <p:spPr/>
        <p:txBody>
          <a:bodyPr/>
          <a:lstStyle/>
          <a:p>
            <a:r>
              <a:rPr lang="en-US" b="1" dirty="0">
                <a:ea typeface="ヒラギノ角ゴ Pro W3" charset="-128"/>
              </a:rPr>
              <a:t>Financial intermediaries</a:t>
            </a:r>
            <a:r>
              <a:rPr lang="en-US" dirty="0">
                <a:ea typeface="ヒラギノ角ゴ Pro W3" charset="-128"/>
              </a:rPr>
              <a:t>: institutions that borrow funds from people who have saved and in turn make loans to people who need funds.</a:t>
            </a:r>
          </a:p>
          <a:p>
            <a:pPr lvl="1"/>
            <a:r>
              <a:rPr lang="en-US" b="1" dirty="0">
                <a:ea typeface="ヒラギノ角ゴ Pro W3" charset="-128"/>
              </a:rPr>
              <a:t>Banks</a:t>
            </a:r>
            <a:r>
              <a:rPr lang="en-US" dirty="0">
                <a:ea typeface="ヒラギノ角ゴ Pro W3" charset="-128"/>
              </a:rPr>
              <a:t>: accept deposits and make loans</a:t>
            </a:r>
          </a:p>
          <a:p>
            <a:pPr lvl="1"/>
            <a:r>
              <a:rPr lang="en-US" dirty="0">
                <a:ea typeface="ヒラギノ角ゴ Pro W3" charset="-128"/>
              </a:rPr>
              <a:t>Other financial institutions: insurance companies, finance companies, pension funds, mutual funds and investment </a:t>
            </a:r>
            <a:r>
              <a:rPr lang="en-US" dirty="0" smtClean="0">
                <a:ea typeface="ヒラギノ角ゴ Pro W3" charset="-128"/>
              </a:rPr>
              <a:t>companies</a:t>
            </a:r>
          </a:p>
          <a:p>
            <a:pPr rtl="0" eaLnBrk="1" fontAlgn="base" hangingPunct="1"/>
            <a:r>
              <a:rPr lang="en-US" altLang="zh-TW" sz="2400" b="1" kern="1200" dirty="0" smtClean="0">
                <a:solidFill>
                  <a:schemeClr val="tx1"/>
                </a:solidFill>
                <a:effectLst/>
                <a:latin typeface="+mn-lt"/>
                <a:ea typeface="+mn-ea"/>
                <a:cs typeface="+mn-cs"/>
              </a:rPr>
              <a:t>Financial innovation</a:t>
            </a:r>
            <a:r>
              <a:rPr lang="en-US" altLang="zh-TW" sz="2400" kern="1200" dirty="0" smtClean="0">
                <a:solidFill>
                  <a:schemeClr val="tx1"/>
                </a:solidFill>
                <a:effectLst/>
                <a:latin typeface="+mn-lt"/>
                <a:ea typeface="+mn-ea"/>
                <a:cs typeface="+mn-cs"/>
              </a:rPr>
              <a:t>: the development of new financial products and services</a:t>
            </a:r>
            <a:endParaRPr lang="zh-TW" altLang="zh-TW" sz="2400" dirty="0" smtClean="0">
              <a:effectLst/>
            </a:endParaRPr>
          </a:p>
          <a:p>
            <a:pPr lvl="1" rtl="0" eaLnBrk="1" fontAlgn="base" hangingPunct="1"/>
            <a:r>
              <a:rPr lang="en-US" altLang="zh-TW" dirty="0"/>
              <a:t>e</a:t>
            </a:r>
            <a:r>
              <a:rPr lang="en-US" altLang="zh-TW" sz="2400" kern="1200" dirty="0" smtClean="0">
                <a:solidFill>
                  <a:schemeClr val="tx1"/>
                </a:solidFill>
                <a:effectLst/>
                <a:latin typeface="+mn-lt"/>
                <a:ea typeface="+mn-ea"/>
                <a:cs typeface="+mn-cs"/>
              </a:rPr>
              <a:t>.g., </a:t>
            </a:r>
            <a:r>
              <a:rPr lang="en-US" altLang="zh-TW" dirty="0"/>
              <a:t>t</a:t>
            </a:r>
            <a:r>
              <a:rPr lang="en-US" altLang="zh-TW" sz="2400" kern="1200" dirty="0" smtClean="0">
                <a:solidFill>
                  <a:schemeClr val="tx1"/>
                </a:solidFill>
                <a:effectLst/>
                <a:latin typeface="+mn-lt"/>
                <a:ea typeface="+mn-ea"/>
                <a:cs typeface="+mn-cs"/>
              </a:rPr>
              <a:t>he improvement of information technology leads to the ability to deliver financial services electronically (e-finance)</a:t>
            </a:r>
            <a:endParaRPr lang="zh-TW" altLang="zh-TW" dirty="0" smtClean="0">
              <a:effectLst/>
            </a:endParaRPr>
          </a:p>
          <a:p>
            <a:pPr lvl="0"/>
            <a:endParaRPr lang="en-US" dirty="0">
              <a:ea typeface="ヒラギノ角ゴ Pro W3" charset="-128"/>
            </a:endParaRPr>
          </a:p>
        </p:txBody>
      </p:sp>
    </p:spTree>
    <p:extLst>
      <p:ext uri="{BB962C8B-B14F-4D97-AF65-F5344CB8AC3E}">
        <p14:creationId xmlns:p14="http://schemas.microsoft.com/office/powerpoint/2010/main" val="2420959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Financial Institutions and Banking</a:t>
            </a:r>
            <a:r>
              <a:rPr lang="en-US" dirty="0" smtClean="0"/>
              <a:t>? </a:t>
            </a:r>
            <a:r>
              <a:rPr lang="en-US" sz="2000" b="0" dirty="0" smtClean="0"/>
              <a:t>(2 </a:t>
            </a:r>
            <a:r>
              <a:rPr lang="en-US" sz="2000" b="0" dirty="0"/>
              <a:t>of 3)</a:t>
            </a:r>
            <a:endParaRPr lang="en-IN" dirty="0"/>
          </a:p>
        </p:txBody>
      </p:sp>
      <p:sp>
        <p:nvSpPr>
          <p:cNvPr id="3" name="Content Placeholder 2"/>
          <p:cNvSpPr>
            <a:spLocks noGrp="1"/>
          </p:cNvSpPr>
          <p:nvPr>
            <p:ph idx="1"/>
          </p:nvPr>
        </p:nvSpPr>
        <p:spPr/>
        <p:txBody>
          <a:bodyPr/>
          <a:lstStyle/>
          <a:p>
            <a:pPr>
              <a:spcBef>
                <a:spcPct val="40000"/>
              </a:spcBef>
            </a:pPr>
            <a:r>
              <a:rPr lang="en-US" b="1" dirty="0" smtClean="0">
                <a:ea typeface="ヒラギノ角ゴ Pro W3" charset="-128"/>
              </a:rPr>
              <a:t>Financial </a:t>
            </a:r>
            <a:r>
              <a:rPr lang="en-US" b="1" dirty="0">
                <a:ea typeface="ヒラギノ角ゴ Pro W3" charset="-128"/>
              </a:rPr>
              <a:t>innovation</a:t>
            </a:r>
            <a:r>
              <a:rPr lang="en-US" dirty="0">
                <a:ea typeface="ヒラギノ角ゴ Pro W3" charset="-128"/>
              </a:rPr>
              <a:t>: the development of new financial products and services</a:t>
            </a:r>
          </a:p>
          <a:p>
            <a:pPr lvl="1">
              <a:spcBef>
                <a:spcPct val="40000"/>
              </a:spcBef>
            </a:pPr>
            <a:r>
              <a:rPr lang="en-US" dirty="0">
                <a:ea typeface="ヒラギノ角ゴ Pro W3" charset="-128"/>
              </a:rPr>
              <a:t>Can be an important force for good by making the financial system more efficient </a:t>
            </a:r>
          </a:p>
          <a:p>
            <a:pPr lvl="1">
              <a:spcBef>
                <a:spcPct val="40000"/>
              </a:spcBef>
            </a:pPr>
            <a:r>
              <a:rPr lang="en-US" dirty="0">
                <a:ea typeface="ヒラギノ角ゴ Pro W3" charset="-128"/>
              </a:rPr>
              <a:t>E-finance: the ability to deliver financial </a:t>
            </a:r>
            <a:r>
              <a:rPr lang="en-US" dirty="0" smtClean="0">
                <a:ea typeface="ヒラギノ角ゴ Pro W3" charset="-128"/>
              </a:rPr>
              <a:t>services electronically</a:t>
            </a:r>
            <a:endParaRPr lang="en-IN" dirty="0"/>
          </a:p>
        </p:txBody>
      </p:sp>
    </p:spTree>
    <p:extLst>
      <p:ext uri="{BB962C8B-B14F-4D97-AF65-F5344CB8AC3E}">
        <p14:creationId xmlns:p14="http://schemas.microsoft.com/office/powerpoint/2010/main" val="902925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Financial Institutions and Banking</a:t>
            </a:r>
            <a:r>
              <a:rPr lang="en-US" dirty="0" smtClean="0"/>
              <a:t>? </a:t>
            </a:r>
            <a:r>
              <a:rPr lang="en-US" sz="2000" b="0" dirty="0" smtClean="0"/>
              <a:t>(3 </a:t>
            </a:r>
            <a:r>
              <a:rPr lang="en-US" sz="2000" b="0" dirty="0"/>
              <a:t>of 3)</a:t>
            </a:r>
            <a:endParaRPr lang="en-IN" dirty="0"/>
          </a:p>
        </p:txBody>
      </p:sp>
      <p:sp>
        <p:nvSpPr>
          <p:cNvPr id="3" name="Content Placeholder 2"/>
          <p:cNvSpPr>
            <a:spLocks noGrp="1"/>
          </p:cNvSpPr>
          <p:nvPr>
            <p:ph idx="1"/>
          </p:nvPr>
        </p:nvSpPr>
        <p:spPr/>
        <p:txBody>
          <a:bodyPr/>
          <a:lstStyle/>
          <a:p>
            <a:r>
              <a:rPr lang="en-US" b="1" dirty="0">
                <a:ea typeface="ヒラギノ角ゴ Pro W3" charset="-128"/>
              </a:rPr>
              <a:t>Financial crises</a:t>
            </a:r>
            <a:r>
              <a:rPr lang="en-US" dirty="0">
                <a:ea typeface="ヒラギノ角ゴ Pro W3" charset="-128"/>
              </a:rPr>
              <a:t>: major disruptions in financial markets that are characterized by sharp declines in asset prices and the failures of many financial and nonfinancial firms</a:t>
            </a:r>
            <a:r>
              <a:rPr lang="en-US" dirty="0" smtClean="0">
                <a:ea typeface="ヒラギノ角ゴ Pro W3" charset="-128"/>
              </a:rPr>
              <a:t>.</a:t>
            </a:r>
            <a:endParaRPr lang="en-US" dirty="0">
              <a:ea typeface="ヒラギノ角ゴ Pro W3" charset="-128"/>
            </a:endParaRPr>
          </a:p>
        </p:txBody>
      </p:sp>
    </p:spTree>
    <p:extLst>
      <p:ext uri="{BB962C8B-B14F-4D97-AF65-F5344CB8AC3E}">
        <p14:creationId xmlns:p14="http://schemas.microsoft.com/office/powerpoint/2010/main" val="2193224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Money and Monetary Policy?</a:t>
            </a:r>
            <a:endParaRPr lang="en-IN" dirty="0"/>
          </a:p>
        </p:txBody>
      </p:sp>
      <p:sp>
        <p:nvSpPr>
          <p:cNvPr id="3" name="Content Placeholder 2"/>
          <p:cNvSpPr>
            <a:spLocks noGrp="1"/>
          </p:cNvSpPr>
          <p:nvPr>
            <p:ph idx="1"/>
          </p:nvPr>
        </p:nvSpPr>
        <p:spPr>
          <a:xfrm>
            <a:off x="457200" y="1600200"/>
            <a:ext cx="8458200" cy="4525963"/>
          </a:xfrm>
        </p:spPr>
        <p:txBody>
          <a:bodyPr/>
          <a:lstStyle/>
          <a:p>
            <a:pPr>
              <a:spcBef>
                <a:spcPct val="50000"/>
              </a:spcBef>
            </a:pPr>
            <a:r>
              <a:rPr lang="en-US" dirty="0">
                <a:ea typeface="ヒラギノ角ゴ Pro W3" charset="-128"/>
              </a:rPr>
              <a:t>Evidence suggests that money, defined as anything that is generally accepted as payment for goods or services or in the repayment of debts, plays an important role in generating business cycles.</a:t>
            </a:r>
          </a:p>
          <a:p>
            <a:pPr>
              <a:spcBef>
                <a:spcPct val="50000"/>
              </a:spcBef>
            </a:pPr>
            <a:r>
              <a:rPr lang="en-US" dirty="0">
                <a:ea typeface="ヒラギノ角ゴ Pro W3" charset="-128"/>
              </a:rPr>
              <a:t>Recessions (unemployment) and expansions affect all of us.</a:t>
            </a:r>
          </a:p>
          <a:p>
            <a:pPr>
              <a:spcBef>
                <a:spcPct val="50000"/>
              </a:spcBef>
            </a:pPr>
            <a:r>
              <a:rPr lang="en-US" dirty="0">
                <a:ea typeface="ヒラギノ角ゴ Pro W3" charset="-128"/>
              </a:rPr>
              <a:t>Monetary theory ties changes in the money supply to changes in aggregate economic activity and the price level.</a:t>
            </a:r>
            <a:endParaRPr lang="en-IN" dirty="0"/>
          </a:p>
        </p:txBody>
      </p:sp>
    </p:spTree>
    <p:extLst>
      <p:ext uri="{BB962C8B-B14F-4D97-AF65-F5344CB8AC3E}">
        <p14:creationId xmlns:p14="http://schemas.microsoft.com/office/powerpoint/2010/main" val="1446091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Money, Business Cycles, and </a:t>
            </a:r>
            <a:r>
              <a:rPr lang="en-US" dirty="0" smtClean="0"/>
              <a:t>Inflation</a:t>
            </a:r>
            <a:endParaRPr lang="en-IN" dirty="0"/>
          </a:p>
        </p:txBody>
      </p:sp>
      <p:sp>
        <p:nvSpPr>
          <p:cNvPr id="3" name="Content Placeholder 2"/>
          <p:cNvSpPr>
            <a:spLocks noGrp="1"/>
          </p:cNvSpPr>
          <p:nvPr>
            <p:ph idx="1"/>
          </p:nvPr>
        </p:nvSpPr>
        <p:spPr/>
        <p:txBody>
          <a:bodyPr/>
          <a:lstStyle/>
          <a:p>
            <a:pPr>
              <a:spcBef>
                <a:spcPct val="50000"/>
              </a:spcBef>
            </a:pPr>
            <a:r>
              <a:rPr lang="en-US" dirty="0">
                <a:ea typeface="ヒラギノ角ゴ Pro W3" charset="-128"/>
              </a:rPr>
              <a:t>The aggregate price level is the average price of goods and services in an economy</a:t>
            </a:r>
          </a:p>
          <a:p>
            <a:pPr>
              <a:spcBef>
                <a:spcPct val="50000"/>
              </a:spcBef>
            </a:pPr>
            <a:r>
              <a:rPr lang="en-US" dirty="0">
                <a:ea typeface="ヒラギノ角ゴ Pro W3" charset="-128"/>
              </a:rPr>
              <a:t>A continual rise in the price level (inflation) affects all economic players</a:t>
            </a:r>
          </a:p>
          <a:p>
            <a:pPr>
              <a:spcBef>
                <a:spcPct val="50000"/>
              </a:spcBef>
            </a:pPr>
            <a:r>
              <a:rPr lang="en-US" dirty="0">
                <a:ea typeface="ヒラギノ角ゴ Pro W3" charset="-128"/>
              </a:rPr>
              <a:t>Data </a:t>
            </a:r>
            <a:r>
              <a:rPr lang="en-US" dirty="0" smtClean="0">
                <a:ea typeface="ヒラギノ角ゴ Pro W3" charset="-128"/>
              </a:rPr>
              <a:t>show </a:t>
            </a:r>
            <a:r>
              <a:rPr lang="en-US" dirty="0">
                <a:ea typeface="ヒラギノ角ゴ Pro W3" charset="-128"/>
              </a:rPr>
              <a:t>a connection between the money supply and the price </a:t>
            </a:r>
            <a:r>
              <a:rPr lang="en-US" dirty="0" smtClean="0">
                <a:ea typeface="ヒラギノ角ゴ Pro W3" charset="-128"/>
              </a:rPr>
              <a:t>level</a:t>
            </a:r>
            <a:endParaRPr lang="en-US" dirty="0">
              <a:ea typeface="ヒラギノ角ゴ Pro W3" charset="-128"/>
            </a:endParaRPr>
          </a:p>
        </p:txBody>
      </p:sp>
    </p:spTree>
    <p:extLst>
      <p:ext uri="{BB962C8B-B14F-4D97-AF65-F5344CB8AC3E}">
        <p14:creationId xmlns:p14="http://schemas.microsoft.com/office/powerpoint/2010/main" val="1196578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Figure 3 Money Growth (M2 Annual Rate) and the Business Cycle in the United </a:t>
            </a:r>
            <a:r>
              <a:rPr lang="en-US" sz="3000" dirty="0" smtClean="0"/>
              <a:t>States, </a:t>
            </a:r>
            <a:r>
              <a:rPr lang="en-US" sz="3000" dirty="0"/>
              <a:t>1950–2017</a:t>
            </a:r>
            <a:endParaRPr lang="en-IN" sz="3000" dirty="0"/>
          </a:p>
        </p:txBody>
      </p:sp>
      <p:pic>
        <p:nvPicPr>
          <p:cNvPr id="7" name="Picture 2" descr="The vertical axis is labeled &quot;Money Growth Rate (percent annual rate)&quot; and ranges from 0 to 15 in increments of 5. The horizontal axis lists dates from 1950 to 2015 in 5-year increments. The line for &quot;Money Growth Rate (M2)&quot; keeps fluctuating over the years. The data shown are as follows:&#10;• 1950: 2.0 percent&#10;• 1955: 5.0 percent&#10;• 1960: 3.5 percent&#10;• 1965: 7.4 percent&#10;• 1970: 2.5 percent&#10;• 1975: 5.5 percent&#10;• 1980: 7.0 percent&#10;• 1985: 8.0 percent&#10;• 1990: 4.5 percent&#10;• 1995: 0.25 percent&#10;• 2000: 6.0 percent&#10;• 2005: 5.5 percent&#10;• 2010: 2.0 percent&#10;• 2015: 6.0 percent&#10;The values used in the description are approxim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 y="1524000"/>
            <a:ext cx="7909560" cy="40003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457200" y="5753100"/>
            <a:ext cx="8229600" cy="373063"/>
          </a:xfrm>
        </p:spPr>
        <p:txBody>
          <a:bodyPr/>
          <a:lstStyle/>
          <a:p>
            <a:pPr marL="0" indent="0">
              <a:buNone/>
            </a:pPr>
            <a:r>
              <a:rPr lang="en-US" sz="1400" i="1" dirty="0"/>
              <a:t>Source: </a:t>
            </a:r>
            <a:r>
              <a:rPr lang="en-US" sz="1400" b="1" dirty="0"/>
              <a:t>Federal Reserve Bank of St. Louis, FRED database: </a:t>
            </a:r>
            <a:r>
              <a:rPr lang="en-US" sz="1400" dirty="0">
                <a:hlinkClick r:id="rId4"/>
              </a:rPr>
              <a:t>https://fred.stlouisfed.org/series/M2SL</a:t>
            </a:r>
            <a:endParaRPr lang="en-US" sz="1400" dirty="0">
              <a:ea typeface="Verdana" pitchFamily="34" charset="0"/>
              <a:cs typeface="Verdana" pitchFamily="34" charset="0"/>
            </a:endParaRPr>
          </a:p>
        </p:txBody>
      </p:sp>
    </p:spTree>
    <p:extLst>
      <p:ext uri="{BB962C8B-B14F-4D97-AF65-F5344CB8AC3E}">
        <p14:creationId xmlns:p14="http://schemas.microsoft.com/office/powerpoint/2010/main" val="247193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Figure 4 Aggregate Price Level and the Money Supply in the United States, 1960–2017</a:t>
            </a:r>
            <a:endParaRPr lang="en-IN" sz="3000" dirty="0"/>
          </a:p>
        </p:txBody>
      </p:sp>
      <p:pic>
        <p:nvPicPr>
          <p:cNvPr id="6" name="Picture 2" descr="The vertical axis is labeled &quot;Index (2009 equals 100)&quot; and ranges from 0 to 200 in increments of 25. The horizontal axis lists dates from 1960 to 2015 in 5-year increments. The line for &quot;Money Supply (M2)&quot; starts at 2.5 for 1960 and with slow growth rate reaches to 10 by the year 1975. The line shows a consistent growth over the year and reaches to a value of 25 by 1985, 50 by 2000, 75 by 2005, and 135 by the year 2015. The line for &quot;Aggregate Price Level (GDP Deflator)&quot; starts at 20 for the year 1960 and shows a consistent growth rate to reach a value of 25 by 1980, 75 by 1990, 100 by 2010, and 115 by 2015.&#10;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381" y="1600200"/>
            <a:ext cx="6876288" cy="38211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5791200"/>
            <a:ext cx="8229600" cy="473199"/>
          </a:xfrm>
        </p:spPr>
        <p:txBody>
          <a:bodyPr/>
          <a:lstStyle/>
          <a:p>
            <a:pPr marL="0" indent="0">
              <a:buNone/>
            </a:pPr>
            <a:r>
              <a:rPr lang="en-US" sz="1400" i="1" dirty="0"/>
              <a:t>Source: </a:t>
            </a:r>
            <a:r>
              <a:rPr lang="en-US" sz="1400" b="1" dirty="0"/>
              <a:t>Federal Reserve Bank of St. Louis, FRED database: </a:t>
            </a:r>
            <a:r>
              <a:rPr lang="en-US" sz="1400" dirty="0">
                <a:hlinkClick r:id="rId3"/>
              </a:rPr>
              <a:t>https://fred.stlouisfed.org/series/M2SL</a:t>
            </a:r>
            <a:r>
              <a:rPr lang="en-US" sz="1400" dirty="0"/>
              <a:t>; </a:t>
            </a:r>
            <a:r>
              <a:rPr lang="en-US" sz="1400" dirty="0">
                <a:hlinkClick r:id="rId4"/>
              </a:rPr>
              <a:t>https://</a:t>
            </a:r>
            <a:r>
              <a:rPr lang="en-US" sz="1400" dirty="0" smtClean="0">
                <a:hlinkClick r:id="rId4"/>
              </a:rPr>
              <a:t>fred.stlouisfed.org/series/GDPDEF</a:t>
            </a:r>
            <a:endParaRPr lang="en-IN" sz="1400" dirty="0"/>
          </a:p>
        </p:txBody>
      </p:sp>
    </p:spTree>
    <p:extLst>
      <p:ext uri="{BB962C8B-B14F-4D97-AF65-F5344CB8AC3E}">
        <p14:creationId xmlns:p14="http://schemas.microsoft.com/office/powerpoint/2010/main" val="1049464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Figure 5 Average Inflation Rate Versus Average Rate of Money Growth for Selected Countries, 2006–2016</a:t>
            </a:r>
            <a:endParaRPr lang="en-IN" sz="2800" dirty="0"/>
          </a:p>
        </p:txBody>
      </p:sp>
      <p:pic>
        <p:nvPicPr>
          <p:cNvPr id="8" name="Picture 2" descr="The vertical axis is labeled &quot;Average Inflation Rate (percent annual rate)&quot; and ranges from 0 to 10 in increments of 1. The horizontal axis is labeled &quot;Average Money Growth Rate (percent annual rate)&quot; and ranges from 0 to 20 in increments of 2. The data shown for various countries are as follows:&#10;◦ Japan&#10;   • Average Money Growth Rate: 2.8 percent&#10;   • Average Inflation Rate: 0.2 percent&#10;◦ Euro area&#10;   • Average Money Growth Rate: 5.25 percent&#10;   • Average Inflation Rate: 1.5 percent&#10;◦ United Kingdom&#10;   • Average Money Growth Rate: 5.25 percent&#10;   • Average Inflation Rate: 2.5 percent&#10;◦ United States&#10;   • Average Money Growth Rate: 6.5 percent&#10;   • Average Inflation Rate: 1.75 percent&#10;◦ Canada&#10;   • Average Money Growth Rate: 7.5 percent&#10;   • Average Inflation Rate: 1.5 percent&#10;◦ South Korea&#10;   • Average Money Growth Rate: 8.5 percent&#10;   • Average Inflation Rate: 2.3 percent&#10;◦ South Africa&#10;   • Average Money Growth Rate: 8.6 percent&#10;   • Average Inflation Rate: 6.3 percent&#10;◦ Mexico&#10;   • Average Money Growth Rate: 10 percent&#10;   • Average Inflation Rate: 4 percent&#10;◦ Poland&#10;   • Average Money Growth Rate: 10.2 percent&#10;   • Average Inflation Rate: 2.1 percent&#10;◦ Indonesia&#10;   • Average Money Growth Rate: 14 percent&#10;   • Average Inflation Rate: 6 percent&#10;◦ Brazil&#10;   • Average Money Growth Rate: 14.1 percent&#10;   • Average Inflation Rate: 6.25 percent&#10;◦ Turkey&#10;   • Average Money Growth Rate: 17 percent&#10;   • Average Inflation Rate: 8 percent&#10;◦ Russia&#10;   • Average Money Growth Rate: 17.5 percent&#10;   • Average Inflation Rate: 9.25 percent&#10;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44" y="1447800"/>
            <a:ext cx="6611112" cy="43261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457200" y="5962586"/>
            <a:ext cx="8229600" cy="362855"/>
          </a:xfrm>
        </p:spPr>
        <p:txBody>
          <a:bodyPr/>
          <a:lstStyle/>
          <a:p>
            <a:pPr marL="0" indent="0">
              <a:buNone/>
            </a:pPr>
            <a:r>
              <a:rPr lang="en-US" sz="1400" i="1" dirty="0"/>
              <a:t>Source: </a:t>
            </a:r>
            <a:r>
              <a:rPr lang="en-US" sz="1400" b="1" dirty="0"/>
              <a:t>Federal Reserve Bank of St. Louis, FRED database: </a:t>
            </a:r>
            <a:r>
              <a:rPr lang="en-US" sz="1400" dirty="0">
                <a:hlinkClick r:id="rId3"/>
              </a:rPr>
              <a:t>https://fred.stlouisfed.org/</a:t>
            </a:r>
            <a:endParaRPr lang="en-US" sz="1400" dirty="0"/>
          </a:p>
        </p:txBody>
      </p:sp>
    </p:spTree>
    <p:extLst>
      <p:ext uri="{BB962C8B-B14F-4D97-AF65-F5344CB8AC3E}">
        <p14:creationId xmlns:p14="http://schemas.microsoft.com/office/powerpoint/2010/main" val="1950146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Money and Interest </a:t>
            </a:r>
            <a:r>
              <a:rPr lang="en-US" dirty="0" smtClean="0"/>
              <a:t>Rates</a:t>
            </a:r>
            <a:endParaRPr lang="en-IN" dirty="0"/>
          </a:p>
        </p:txBody>
      </p:sp>
      <p:sp>
        <p:nvSpPr>
          <p:cNvPr id="3" name="Content Placeholder 2"/>
          <p:cNvSpPr>
            <a:spLocks noGrp="1"/>
          </p:cNvSpPr>
          <p:nvPr>
            <p:ph idx="1"/>
          </p:nvPr>
        </p:nvSpPr>
        <p:spPr/>
        <p:txBody>
          <a:bodyPr/>
          <a:lstStyle/>
          <a:p>
            <a:pPr>
              <a:spcBef>
                <a:spcPct val="50000"/>
              </a:spcBef>
            </a:pPr>
            <a:r>
              <a:rPr lang="en-US" dirty="0">
                <a:ea typeface="ヒラギノ角ゴ Pro W3" charset="-128"/>
              </a:rPr>
              <a:t>Interest rates are the price of money</a:t>
            </a:r>
          </a:p>
          <a:p>
            <a:pPr>
              <a:spcBef>
                <a:spcPct val="50000"/>
              </a:spcBef>
            </a:pPr>
            <a:r>
              <a:rPr lang="en-US" dirty="0">
                <a:ea typeface="ヒラギノ角ゴ Pro W3" charset="-128"/>
              </a:rPr>
              <a:t>Prior to 1980, the rate of money growth and the interest rate on long-term Treasury bonds were closely tied</a:t>
            </a:r>
          </a:p>
          <a:p>
            <a:pPr>
              <a:spcBef>
                <a:spcPct val="50000"/>
              </a:spcBef>
            </a:pPr>
            <a:r>
              <a:rPr lang="en-US" dirty="0">
                <a:ea typeface="ヒラギノ角ゴ Pro W3" charset="-128"/>
              </a:rPr>
              <a:t>Since then, the relationship is less </a:t>
            </a:r>
            <a:r>
              <a:rPr lang="en-US" dirty="0" smtClean="0">
                <a:ea typeface="ヒラギノ角ゴ Pro W3" charset="-128"/>
              </a:rPr>
              <a:t>clear, </a:t>
            </a:r>
            <a:r>
              <a:rPr lang="en-US" dirty="0">
                <a:ea typeface="ヒラギノ角ゴ Pro W3" charset="-128"/>
              </a:rPr>
              <a:t>but the rate of money growth is still an important determinant of interest </a:t>
            </a:r>
            <a:r>
              <a:rPr lang="en-US" dirty="0" smtClean="0">
                <a:ea typeface="ヒラギノ角ゴ Pro W3" charset="-128"/>
              </a:rPr>
              <a:t>rates</a:t>
            </a:r>
            <a:endParaRPr lang="en-IN" dirty="0"/>
          </a:p>
        </p:txBody>
      </p:sp>
    </p:spTree>
    <p:extLst>
      <p:ext uri="{BB962C8B-B14F-4D97-AF65-F5344CB8AC3E}">
        <p14:creationId xmlns:p14="http://schemas.microsoft.com/office/powerpoint/2010/main" val="3652819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Figure 6 Money Growth (M2 Annual Rate) and Interest Rates (Long-Term U.S. Treasury Bonds), 1950–2017</a:t>
            </a:r>
            <a:endParaRPr lang="en-IN" sz="2600" dirty="0"/>
          </a:p>
        </p:txBody>
      </p:sp>
      <p:pic>
        <p:nvPicPr>
          <p:cNvPr id="6" name="Picture 2" descr="The vertical axis on the left is labeled &quot;Interest Rate (percent)&quot; and ranges from negative 2 to 16 in increments of 2. The vertical axis on the right is labeled &quot;Money Growth Rate (percent annual rate)&quot; and ranges from negative 2 to 16 in increments of 2. The horizontal axis lists dates from 1950 to 2015 in 5-year increments. The data shown are as follows:&#10;◦ 1950&#10;   • Money growth rate: 1.9 percent&#10;   • Interest rate: 2.1 percent&#10;◦ 1955&#10;   • Money growth rate: 6.3 percent&#10;   • Interest rate: 2.1 percent&#10;◦ 1960&#10;   • Money growth rate: 4.0 percent&#10;   • Interest rate: 4.1 percent&#10;◦ 1965&#10;   • Money growth rate: 7.5 percent&#10;   • Interest rate: 4.2 percent&#10;◦ 1970&#10;   • Money growth rate: 2.0 percent&#10;   • Interest rate: 6.0 percent&#10;◦ 1975&#10;   • Money growth rate: 4.0 percent&#10;   • Interest rate: 5.1 percent&#10;◦ 1980&#10;   • Money growth rate: 6.0 percent&#10;   • Interest rate: 10.0 percent&#10;◦ 1985&#10;   • Money growth rate: 7.5 percent&#10;   • Interest rate: 10.2 percent&#10;◦ 1990&#10;   • Money growth rate: 5.5 percent&#10;   • Interest rate: 8.0 percent&#10;◦ 1995&#10;   • Money growth rate: 0.25 percent&#10;   • Interest rate: 8.0 percent&#10;◦ 2000&#10;   • Money growth rate: 6.0 percent&#10;   • Interest rate: 6.0 percent&#10;◦ 2005&#10;   • Money growth rate: 4.0 percent&#10;   • Interest rate: 4.5 percent&#10;◦ 2010&#10;   • Money growth rate: 2.5 percent&#10;   • Interest rate: 3.5 percent&#10;◦ 2015&#10;   • Money growth rate: 7.0 percent&#10;   • Interest rate: 2.0 percent&#10;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56" y="1676400"/>
            <a:ext cx="8247888" cy="361424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57200" y="5652656"/>
            <a:ext cx="8229600" cy="473508"/>
          </a:xfrm>
        </p:spPr>
        <p:txBody>
          <a:bodyPr/>
          <a:lstStyle/>
          <a:p>
            <a:pPr marL="0" indent="0">
              <a:buNone/>
            </a:pPr>
            <a:r>
              <a:rPr lang="en-US" sz="1400" i="1" dirty="0"/>
              <a:t>Source: </a:t>
            </a:r>
            <a:r>
              <a:rPr lang="en-US" sz="1400" b="1" dirty="0"/>
              <a:t>Federal Reserve Bank of St. Louis, FRED database: </a:t>
            </a:r>
            <a:r>
              <a:rPr lang="en-US" sz="1400" dirty="0">
                <a:hlinkClick r:id="rId3"/>
              </a:rPr>
              <a:t>https://fred.stlouisfed.org/series/M2SL</a:t>
            </a:r>
            <a:r>
              <a:rPr lang="en-US" sz="1400" dirty="0"/>
              <a:t>; </a:t>
            </a:r>
            <a:r>
              <a:rPr lang="en-US" sz="1400" dirty="0">
                <a:hlinkClick r:id="rId4"/>
              </a:rPr>
              <a:t>https://</a:t>
            </a:r>
            <a:r>
              <a:rPr lang="en-US" sz="1400" dirty="0" smtClean="0">
                <a:hlinkClick r:id="rId4"/>
              </a:rPr>
              <a:t>fred.stlouisfed.org/series/GS10</a:t>
            </a:r>
            <a:r>
              <a:rPr lang="en-US" sz="1400" dirty="0"/>
              <a:t>; </a:t>
            </a:r>
            <a:r>
              <a:rPr lang="en-US" sz="1400" dirty="0">
                <a:hlinkClick r:id="rId3"/>
              </a:rPr>
              <a:t>https://fred.stlouisfed.org/series/M2SL</a:t>
            </a:r>
            <a:endParaRPr lang="en-US" sz="1400" dirty="0"/>
          </a:p>
        </p:txBody>
      </p:sp>
    </p:spTree>
    <p:extLst>
      <p:ext uri="{BB962C8B-B14F-4D97-AF65-F5344CB8AC3E}">
        <p14:creationId xmlns:p14="http://schemas.microsoft.com/office/powerpoint/2010/main" val="2249102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a:t>
            </a:r>
            <a:endParaRPr lang="en-IN" dirty="0"/>
          </a:p>
        </p:txBody>
      </p:sp>
      <p:sp>
        <p:nvSpPr>
          <p:cNvPr id="3" name="Content Placeholder 2"/>
          <p:cNvSpPr>
            <a:spLocks noGrp="1"/>
          </p:cNvSpPr>
          <p:nvPr>
            <p:ph idx="1"/>
          </p:nvPr>
        </p:nvSpPr>
        <p:spPr/>
        <p:txBody>
          <a:bodyPr/>
          <a:lstStyle/>
          <a:p>
            <a:r>
              <a:rPr lang="en-US" dirty="0">
                <a:ea typeface="ヒラギノ角ゴ Pro W3" charset="-128"/>
              </a:rPr>
              <a:t>To examine how the workings of financial markets such as bond, stock and foreign exchange markets affect your everyday life</a:t>
            </a:r>
          </a:p>
          <a:p>
            <a:r>
              <a:rPr lang="en-US" dirty="0">
                <a:ea typeface="ヒラギノ角ゴ Pro W3" charset="-128"/>
              </a:rPr>
              <a:t>To examine how financial institutions such as banks, investment and insurance companies work</a:t>
            </a:r>
          </a:p>
          <a:p>
            <a:r>
              <a:rPr lang="en-US" dirty="0">
                <a:ea typeface="ヒラギノ角ゴ Pro W3" charset="-128"/>
              </a:rPr>
              <a:t>To examine the role of money in the economy</a:t>
            </a:r>
            <a:endParaRPr lang="en-IN" dirty="0"/>
          </a:p>
        </p:txBody>
      </p:sp>
    </p:spTree>
    <p:extLst>
      <p:ext uri="{BB962C8B-B14F-4D97-AF65-F5344CB8AC3E}">
        <p14:creationId xmlns:p14="http://schemas.microsoft.com/office/powerpoint/2010/main" val="782683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Policy and Monetary Policy</a:t>
            </a:r>
            <a:endParaRPr lang="en-IN" dirty="0"/>
          </a:p>
        </p:txBody>
      </p:sp>
      <p:sp>
        <p:nvSpPr>
          <p:cNvPr id="3" name="Content Placeholder 2"/>
          <p:cNvSpPr>
            <a:spLocks noGrp="1"/>
          </p:cNvSpPr>
          <p:nvPr>
            <p:ph idx="1"/>
          </p:nvPr>
        </p:nvSpPr>
        <p:spPr/>
        <p:txBody>
          <a:bodyPr/>
          <a:lstStyle/>
          <a:p>
            <a:r>
              <a:rPr lang="en-US" b="1" dirty="0">
                <a:ea typeface="ヒラギノ角ゴ Pro W3" charset="-128"/>
              </a:rPr>
              <a:t>Monetary policy </a:t>
            </a:r>
            <a:r>
              <a:rPr lang="en-US" dirty="0">
                <a:ea typeface="ヒラギノ角ゴ Pro W3" charset="-128"/>
              </a:rPr>
              <a:t>is the management of the money supply and interest rates</a:t>
            </a:r>
          </a:p>
          <a:p>
            <a:pPr lvl="1"/>
            <a:r>
              <a:rPr lang="en-US" dirty="0">
                <a:ea typeface="ヒラギノ角ゴ Pro W3" charset="-128"/>
              </a:rPr>
              <a:t>Conducted in the </a:t>
            </a:r>
            <a:r>
              <a:rPr lang="en-US" dirty="0" smtClean="0">
                <a:ea typeface="ヒラギノ角ゴ Pro W3" charset="-128"/>
              </a:rPr>
              <a:t>United States </a:t>
            </a:r>
            <a:r>
              <a:rPr lang="en-US" dirty="0">
                <a:ea typeface="ヒラギノ角ゴ Pro W3" charset="-128"/>
              </a:rPr>
              <a:t>by the Federal Reserve System (Fed)</a:t>
            </a:r>
          </a:p>
          <a:p>
            <a:r>
              <a:rPr lang="en-US" b="1" dirty="0">
                <a:ea typeface="ヒラギノ角ゴ Pro W3" charset="-128"/>
              </a:rPr>
              <a:t>Fiscal policy </a:t>
            </a:r>
            <a:r>
              <a:rPr lang="en-US" dirty="0">
                <a:ea typeface="ヒラギノ角ゴ Pro W3" charset="-128"/>
              </a:rPr>
              <a:t>deals with government spending </a:t>
            </a:r>
            <a:br>
              <a:rPr lang="en-US" dirty="0">
                <a:ea typeface="ヒラギノ角ゴ Pro W3" charset="-128"/>
              </a:rPr>
            </a:br>
            <a:r>
              <a:rPr lang="en-US" dirty="0">
                <a:ea typeface="ヒラギノ角ゴ Pro W3" charset="-128"/>
              </a:rPr>
              <a:t>and taxation</a:t>
            </a:r>
          </a:p>
          <a:p>
            <a:pPr lvl="1"/>
            <a:r>
              <a:rPr lang="en-US" dirty="0">
                <a:ea typeface="ヒラギノ角ゴ Pro W3" charset="-128"/>
              </a:rPr>
              <a:t>Budget deficit is the excess of expenditures over revenues for a particular year</a:t>
            </a:r>
          </a:p>
          <a:p>
            <a:pPr lvl="1"/>
            <a:r>
              <a:rPr lang="en-US" dirty="0">
                <a:ea typeface="ヒラギノ角ゴ Pro W3" charset="-128"/>
              </a:rPr>
              <a:t>Budget surplus is the excess of revenues over expenditures for a particular year</a:t>
            </a:r>
          </a:p>
          <a:p>
            <a:pPr lvl="1"/>
            <a:r>
              <a:rPr lang="en-US" dirty="0">
                <a:ea typeface="ヒラギノ角ゴ Pro W3" charset="-128"/>
              </a:rPr>
              <a:t>Any deficit must be financed by </a:t>
            </a:r>
            <a:r>
              <a:rPr lang="en-US" dirty="0" smtClean="0">
                <a:ea typeface="ヒラギノ角ゴ Pro W3" charset="-128"/>
              </a:rPr>
              <a:t>borrowing</a:t>
            </a:r>
            <a:endParaRPr lang="en-IN" dirty="0"/>
          </a:p>
        </p:txBody>
      </p:sp>
    </p:spTree>
    <p:extLst>
      <p:ext uri="{BB962C8B-B14F-4D97-AF65-F5344CB8AC3E}">
        <p14:creationId xmlns:p14="http://schemas.microsoft.com/office/powerpoint/2010/main" val="3391090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Figure 7 Government Budget Surplus or Deficit as a Percentage of Gross Domestic Product, 1950–2016</a:t>
            </a:r>
            <a:endParaRPr lang="en-IN" sz="2800" dirty="0"/>
          </a:p>
        </p:txBody>
      </p:sp>
      <p:pic>
        <p:nvPicPr>
          <p:cNvPr id="6" name="Picture 2" descr="The vertical axis is labeled &quot;Percent of GDP&quot; and ranges from 0 to 4 in increments of 1 above the horizontal axis and 0 to 10 in increments of 1 below the horizontal axis. The horizontal axis lists dates from 1950 to 2015 in 5-year increments. The line starts from 1 below the horizontal axis and crosses the horizontal axis quickly to reach to a value of 1.8 and then falls to 1.75 below the horizontal axis. The line turns upward and reaches to 0.5 below the horizontal axis for 1955. The line once again crosses the horizontal axis and reaches to 0.75 above it but falls back quickly to 2.5 below the horizontal axis for 1960. The line keeps on fluctuating and crosses the horizontal axis once again in 1970 to a value of 0.2 above the horizontal axis. The line falls down to 3.5 for 1980. The line remains fluctuating below the horizontal axis until 1995 where it slopes upward and crosses the horizontal axis and reaches to a value of 2.0 for 1998, falls down to 3.5 for 2003 and to 9.9 for 2009. The line recovers back but remains below the horizontal axis thereafter. The area under the graph above the horizontal axis is labeled as &quot;Surplus&quot; while that below the horizontal axis is labeled as &quot;Deficit.&quot;&#10;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487" y="1447800"/>
            <a:ext cx="6665976" cy="42145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5842660"/>
            <a:ext cx="8229600" cy="481940"/>
          </a:xfrm>
        </p:spPr>
        <p:txBody>
          <a:bodyPr/>
          <a:lstStyle/>
          <a:p>
            <a:pPr marL="0" indent="0">
              <a:buNone/>
            </a:pPr>
            <a:r>
              <a:rPr lang="en-US" sz="1400" i="1" dirty="0"/>
              <a:t>Source: </a:t>
            </a:r>
            <a:r>
              <a:rPr lang="en-US" sz="1400" b="1" dirty="0"/>
              <a:t>Federal Reserve Bank of St. Louis, FRED database: </a:t>
            </a:r>
            <a:r>
              <a:rPr lang="en-US" sz="1400" dirty="0">
                <a:hlinkClick r:id="rId3"/>
              </a:rPr>
              <a:t>https://fred.stlouisfed.org/series/M2SL</a:t>
            </a:r>
            <a:r>
              <a:rPr lang="en-US" sz="1400" dirty="0"/>
              <a:t>; </a:t>
            </a:r>
            <a:r>
              <a:rPr lang="en-US" sz="1400" dirty="0">
                <a:hlinkClick r:id="rId4"/>
              </a:rPr>
              <a:t>https://</a:t>
            </a:r>
            <a:r>
              <a:rPr lang="en-US" sz="1400" dirty="0" smtClean="0">
                <a:hlinkClick r:id="rId4"/>
              </a:rPr>
              <a:t>fred.stlouisfed.org/series/FYFSGDA188Sl</a:t>
            </a:r>
            <a:endParaRPr lang="en-IN" sz="1400" dirty="0"/>
          </a:p>
        </p:txBody>
      </p:sp>
    </p:spTree>
    <p:extLst>
      <p:ext uri="{BB962C8B-B14F-4D97-AF65-F5344CB8AC3E}">
        <p14:creationId xmlns:p14="http://schemas.microsoft.com/office/powerpoint/2010/main" val="2970563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Foreign Exchange </a:t>
            </a:r>
            <a:r>
              <a:rPr lang="en-US" dirty="0" smtClean="0"/>
              <a:t>Market</a:t>
            </a:r>
            <a:endParaRPr lang="en-IN" dirty="0"/>
          </a:p>
        </p:txBody>
      </p:sp>
      <p:sp>
        <p:nvSpPr>
          <p:cNvPr id="3" name="Content Placeholder 2"/>
          <p:cNvSpPr>
            <a:spLocks noGrp="1"/>
          </p:cNvSpPr>
          <p:nvPr>
            <p:ph idx="1"/>
          </p:nvPr>
        </p:nvSpPr>
        <p:spPr/>
        <p:txBody>
          <a:bodyPr/>
          <a:lstStyle/>
          <a:p>
            <a:pPr>
              <a:spcBef>
                <a:spcPct val="50000"/>
              </a:spcBef>
            </a:pPr>
            <a:r>
              <a:rPr lang="en-US" dirty="0">
                <a:ea typeface="ヒラギノ角ゴ Pro W3" charset="-128"/>
              </a:rPr>
              <a:t>The </a:t>
            </a:r>
            <a:r>
              <a:rPr lang="en-US" b="1" dirty="0">
                <a:ea typeface="ヒラギノ角ゴ Pro W3" charset="-128"/>
              </a:rPr>
              <a:t>foreign exchange market</a:t>
            </a:r>
            <a:r>
              <a:rPr lang="en-US" dirty="0">
                <a:ea typeface="ヒラギノ角ゴ Pro W3" charset="-128"/>
              </a:rPr>
              <a:t>: where funds are converted from one currency into another</a:t>
            </a:r>
          </a:p>
          <a:p>
            <a:pPr>
              <a:spcBef>
                <a:spcPct val="50000"/>
              </a:spcBef>
            </a:pPr>
            <a:r>
              <a:rPr lang="en-US" dirty="0">
                <a:ea typeface="ヒラギノ角ゴ Pro W3" charset="-128"/>
              </a:rPr>
              <a:t>The </a:t>
            </a:r>
            <a:r>
              <a:rPr lang="en-US" b="1" dirty="0">
                <a:ea typeface="ヒラギノ角ゴ Pro W3" charset="-128"/>
              </a:rPr>
              <a:t>foreign exchange rate </a:t>
            </a:r>
            <a:r>
              <a:rPr lang="en-US" dirty="0">
                <a:ea typeface="ヒラギノ角ゴ Pro W3" charset="-128"/>
              </a:rPr>
              <a:t>is the price of one currency in terms of another currency.</a:t>
            </a:r>
          </a:p>
          <a:p>
            <a:pPr>
              <a:spcBef>
                <a:spcPct val="50000"/>
              </a:spcBef>
            </a:pPr>
            <a:r>
              <a:rPr lang="en-US" dirty="0">
                <a:ea typeface="ヒラギノ角ゴ Pro W3" charset="-128"/>
              </a:rPr>
              <a:t>The foreign exchange market determines the foreign exchange rate</a:t>
            </a:r>
            <a:r>
              <a:rPr lang="en-US" dirty="0" smtClean="0">
                <a:ea typeface="ヒラギノ角ゴ Pro W3" charset="-128"/>
              </a:rPr>
              <a:t>.</a:t>
            </a:r>
            <a:endParaRPr lang="en-IN" dirty="0"/>
          </a:p>
        </p:txBody>
      </p:sp>
    </p:spTree>
    <p:extLst>
      <p:ext uri="{BB962C8B-B14F-4D97-AF65-F5344CB8AC3E}">
        <p14:creationId xmlns:p14="http://schemas.microsoft.com/office/powerpoint/2010/main" val="1781639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International </a:t>
            </a:r>
            <a:r>
              <a:rPr lang="en-US" dirty="0" smtClean="0"/>
              <a:t>Finance</a:t>
            </a:r>
            <a:endParaRPr lang="en-IN" dirty="0"/>
          </a:p>
        </p:txBody>
      </p:sp>
      <p:sp>
        <p:nvSpPr>
          <p:cNvPr id="3" name="Content Placeholder 2"/>
          <p:cNvSpPr>
            <a:spLocks noGrp="1"/>
          </p:cNvSpPr>
          <p:nvPr>
            <p:ph idx="1"/>
          </p:nvPr>
        </p:nvSpPr>
        <p:spPr/>
        <p:txBody>
          <a:bodyPr/>
          <a:lstStyle/>
          <a:p>
            <a:r>
              <a:rPr lang="en-US" dirty="0">
                <a:ea typeface="ヒラギノ角ゴ Pro W3" charset="-128"/>
              </a:rPr>
              <a:t>Financial markets have become increasingly integrated throughout the world. </a:t>
            </a:r>
          </a:p>
          <a:p>
            <a:r>
              <a:rPr lang="en-US" dirty="0">
                <a:ea typeface="ヒラギノ角ゴ Pro W3" charset="-128"/>
              </a:rPr>
              <a:t>The international financial system has tremendous impact on domestic economies:</a:t>
            </a:r>
          </a:p>
          <a:p>
            <a:pPr lvl="1"/>
            <a:r>
              <a:rPr lang="en-US" dirty="0">
                <a:ea typeface="ヒラギノ角ゴ Pro W3" charset="-128"/>
              </a:rPr>
              <a:t>How a country’</a:t>
            </a:r>
            <a:r>
              <a:rPr lang="en-US" altLang="ja-JP" dirty="0" smtClean="0">
                <a:ea typeface="ヒラギノ角ゴ Pro W3" charset="-128"/>
              </a:rPr>
              <a:t>s </a:t>
            </a:r>
            <a:r>
              <a:rPr lang="en-US" altLang="ja-JP" dirty="0">
                <a:ea typeface="ヒラギノ角ゴ Pro W3" charset="-128"/>
              </a:rPr>
              <a:t>choice of exchange rate policy affect its monetary policy?</a:t>
            </a:r>
          </a:p>
          <a:p>
            <a:pPr lvl="1"/>
            <a:r>
              <a:rPr lang="en-US" dirty="0">
                <a:ea typeface="ヒラギノ角ゴ Pro W3" charset="-128"/>
              </a:rPr>
              <a:t>How capital controls impact domestic financial systems and therefore the performance of the economy?</a:t>
            </a:r>
          </a:p>
          <a:p>
            <a:pPr lvl="1"/>
            <a:r>
              <a:rPr lang="en-US" dirty="0">
                <a:ea typeface="ヒラギノ角ゴ Pro W3" charset="-128"/>
              </a:rPr>
              <a:t>Which should be the role of international financial institutions like the IMF</a:t>
            </a:r>
            <a:r>
              <a:rPr lang="en-US" dirty="0" smtClean="0">
                <a:ea typeface="ヒラギノ角ゴ Pro W3" charset="-128"/>
              </a:rPr>
              <a:t>?</a:t>
            </a:r>
            <a:endParaRPr lang="en-IN" dirty="0"/>
          </a:p>
        </p:txBody>
      </p:sp>
    </p:spTree>
    <p:extLst>
      <p:ext uri="{BB962C8B-B14F-4D97-AF65-F5344CB8AC3E}">
        <p14:creationId xmlns:p14="http://schemas.microsoft.com/office/powerpoint/2010/main" val="1221884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Figure 8 Exchange Rate of the U.S. Dollar, 1973–2017</a:t>
            </a:r>
            <a:endParaRPr lang="en-IN" dirty="0">
              <a:ea typeface="ヒラギノ角ゴ Pro W3" charset="-128"/>
            </a:endParaRPr>
          </a:p>
        </p:txBody>
      </p:sp>
      <p:pic>
        <p:nvPicPr>
          <p:cNvPr id="6" name="Picture 2" descr="The vertical axis is labeled &quot;Index (March 1973 equals 100)&quot; and ranges from 75 to 150 in increments of 15 with a kink near the origin. The horizontal axis lists dates from 1975 to 2015 in 5-year increments. The line shows a fluctuating trend over the years registering a net decline. The data shown are as follows:&#10;• 1975: 100&#10;• 1980: 95&#10;• 1985: 145&#10;• 1990: 90&#10;• 1995: 80&#10;• 2000: 95&#10;• 2005: 80&#10;• 2010: 78&#10;• 2015: 80&#10;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56" y="2057400"/>
            <a:ext cx="8247888" cy="258037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57200" y="5655212"/>
            <a:ext cx="8229600" cy="470951"/>
          </a:xfrm>
        </p:spPr>
        <p:txBody>
          <a:bodyPr/>
          <a:lstStyle/>
          <a:p>
            <a:pPr marL="0" indent="0">
              <a:buNone/>
            </a:pPr>
            <a:r>
              <a:rPr lang="en-US" sz="1400" i="1" dirty="0"/>
              <a:t>Source: </a:t>
            </a:r>
            <a:r>
              <a:rPr lang="en-US" sz="1400" b="1" dirty="0"/>
              <a:t>Federal Reserve Bank of St. Louis, FRED database: </a:t>
            </a:r>
            <a:r>
              <a:rPr lang="en-US" sz="1400" dirty="0">
                <a:hlinkClick r:id="rId3"/>
              </a:rPr>
              <a:t>https://fred.stlouisfed.org/series/TWEXMMTH</a:t>
            </a:r>
            <a:endParaRPr lang="en-US" sz="1400" dirty="0"/>
          </a:p>
        </p:txBody>
      </p:sp>
    </p:spTree>
    <p:extLst>
      <p:ext uri="{BB962C8B-B14F-4D97-AF65-F5344CB8AC3E}">
        <p14:creationId xmlns:p14="http://schemas.microsoft.com/office/powerpoint/2010/main" val="256792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International Financial System</a:t>
            </a:r>
            <a:endParaRPr lang="en-IN" dirty="0"/>
          </a:p>
        </p:txBody>
      </p:sp>
      <p:sp>
        <p:nvSpPr>
          <p:cNvPr id="3" name="Content Placeholder 2"/>
          <p:cNvSpPr>
            <a:spLocks noGrp="1"/>
          </p:cNvSpPr>
          <p:nvPr>
            <p:ph idx="1"/>
          </p:nvPr>
        </p:nvSpPr>
        <p:spPr/>
        <p:txBody>
          <a:bodyPr/>
          <a:lstStyle/>
          <a:p>
            <a:r>
              <a:rPr lang="en-US" dirty="0">
                <a:ea typeface="ヒラギノ角ゴ Pro W3" charset="-128"/>
              </a:rPr>
              <a:t>Financial markets have become increasingly integrated throughout the world. </a:t>
            </a:r>
          </a:p>
          <a:p>
            <a:r>
              <a:rPr lang="en-US" dirty="0">
                <a:ea typeface="ヒラギノ角ゴ Pro W3" charset="-128"/>
              </a:rPr>
              <a:t>The international financial system has tremendous impact on domestic economies:</a:t>
            </a:r>
          </a:p>
          <a:p>
            <a:pPr lvl="1"/>
            <a:r>
              <a:rPr lang="en-US" dirty="0">
                <a:ea typeface="ヒラギノ角ゴ Pro W3" charset="-128"/>
              </a:rPr>
              <a:t>How a country’</a:t>
            </a:r>
            <a:r>
              <a:rPr lang="en-US" altLang="ja-JP" dirty="0" smtClean="0">
                <a:ea typeface="ヒラギノ角ゴ Pro W3" charset="-128"/>
              </a:rPr>
              <a:t>s </a:t>
            </a:r>
            <a:r>
              <a:rPr lang="en-US" altLang="ja-JP" dirty="0">
                <a:ea typeface="ヒラギノ角ゴ Pro W3" charset="-128"/>
              </a:rPr>
              <a:t>choice of exchange rate policy affect its monetary policy?</a:t>
            </a:r>
          </a:p>
          <a:p>
            <a:pPr lvl="1"/>
            <a:r>
              <a:rPr lang="en-US" dirty="0">
                <a:ea typeface="ヒラギノ角ゴ Pro W3" charset="-128"/>
              </a:rPr>
              <a:t>How capital controls impact domestic financial systems and therefore the performance of the economy?</a:t>
            </a:r>
          </a:p>
          <a:p>
            <a:pPr lvl="1"/>
            <a:r>
              <a:rPr lang="en-US" dirty="0">
                <a:ea typeface="ヒラギノ角ゴ Pro W3" charset="-128"/>
              </a:rPr>
              <a:t>Which should be the role of international financial institutions like the IMF?</a:t>
            </a:r>
          </a:p>
        </p:txBody>
      </p:sp>
    </p:spTree>
    <p:extLst>
      <p:ext uri="{BB962C8B-B14F-4D97-AF65-F5344CB8AC3E}">
        <p14:creationId xmlns:p14="http://schemas.microsoft.com/office/powerpoint/2010/main" val="2584226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Banking, and Financial Markets and Your Career</a:t>
            </a:r>
            <a:endParaRPr lang="en-IN" dirty="0"/>
          </a:p>
        </p:txBody>
      </p:sp>
      <p:sp>
        <p:nvSpPr>
          <p:cNvPr id="3" name="Content Placeholder 2"/>
          <p:cNvSpPr>
            <a:spLocks noGrp="1"/>
          </p:cNvSpPr>
          <p:nvPr>
            <p:ph idx="1"/>
          </p:nvPr>
        </p:nvSpPr>
        <p:spPr/>
        <p:txBody>
          <a:bodyPr/>
          <a:lstStyle/>
          <a:p>
            <a:r>
              <a:rPr lang="en-US" dirty="0">
                <a:ea typeface="ヒラギノ角ゴ Pro W3" charset="-128"/>
              </a:rPr>
              <a:t>Understanding monetary policy may help you predict when interest rates will rise or fall, help you make decisions about whether it is better to borrow now or to wait until later, know how banks and other financial institutions are managed which may help you get a better deal when you need to borrow from them and may enable you to make better investment decisions, whether for yourself or for the company you work </a:t>
            </a:r>
            <a:r>
              <a:rPr lang="en-US" dirty="0" smtClean="0">
                <a:ea typeface="ヒラギノ角ゴ Pro W3" charset="-128"/>
              </a:rPr>
              <a:t>for</a:t>
            </a:r>
            <a:endParaRPr lang="en-IN" dirty="0"/>
          </a:p>
        </p:txBody>
      </p:sp>
    </p:spTree>
    <p:extLst>
      <p:ext uri="{BB962C8B-B14F-4D97-AF65-F5344CB8AC3E}">
        <p14:creationId xmlns:p14="http://schemas.microsoft.com/office/powerpoint/2010/main" val="2989506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Will Study Money, Banking, and Financial Markets</a:t>
            </a:r>
            <a:endParaRPr lang="en-IN" dirty="0"/>
          </a:p>
        </p:txBody>
      </p:sp>
      <p:sp>
        <p:nvSpPr>
          <p:cNvPr id="3" name="Content Placeholder 2"/>
          <p:cNvSpPr>
            <a:spLocks noGrp="1"/>
          </p:cNvSpPr>
          <p:nvPr>
            <p:ph idx="1"/>
          </p:nvPr>
        </p:nvSpPr>
        <p:spPr/>
        <p:txBody>
          <a:bodyPr/>
          <a:lstStyle/>
          <a:p>
            <a:pPr>
              <a:lnSpc>
                <a:spcPct val="90000"/>
              </a:lnSpc>
            </a:pPr>
            <a:r>
              <a:rPr lang="en-US" dirty="0">
                <a:ea typeface="ヒラギノ角ゴ Pro W3" charset="-128"/>
              </a:rPr>
              <a:t>A simplified approach to the demand for assets</a:t>
            </a:r>
          </a:p>
          <a:p>
            <a:pPr>
              <a:lnSpc>
                <a:spcPct val="90000"/>
              </a:lnSpc>
            </a:pPr>
            <a:r>
              <a:rPr lang="en-US" dirty="0">
                <a:ea typeface="ヒラギノ角ゴ Pro W3" charset="-128"/>
              </a:rPr>
              <a:t>The concept of equilibrium</a:t>
            </a:r>
          </a:p>
          <a:p>
            <a:pPr>
              <a:lnSpc>
                <a:spcPct val="90000"/>
              </a:lnSpc>
            </a:pPr>
            <a:r>
              <a:rPr lang="en-US" dirty="0">
                <a:ea typeface="ヒラギノ角ゴ Pro W3" charset="-128"/>
              </a:rPr>
              <a:t>Basic supply and demand to explain behavior in financial markets</a:t>
            </a:r>
          </a:p>
          <a:p>
            <a:pPr>
              <a:lnSpc>
                <a:spcPct val="90000"/>
              </a:lnSpc>
            </a:pPr>
            <a:r>
              <a:rPr lang="en-US" dirty="0">
                <a:ea typeface="ヒラギノ角ゴ Pro W3" charset="-128"/>
              </a:rPr>
              <a:t>The search for profits</a:t>
            </a:r>
          </a:p>
          <a:p>
            <a:pPr>
              <a:lnSpc>
                <a:spcPct val="90000"/>
              </a:lnSpc>
            </a:pPr>
            <a:r>
              <a:rPr lang="en-US" dirty="0">
                <a:ea typeface="ヒラギノ角ゴ Pro W3" charset="-128"/>
              </a:rPr>
              <a:t>An approach to financial structure based on transaction costs and asymmetric information</a:t>
            </a:r>
          </a:p>
          <a:p>
            <a:pPr>
              <a:lnSpc>
                <a:spcPct val="90000"/>
              </a:lnSpc>
            </a:pPr>
            <a:r>
              <a:rPr lang="en-US" dirty="0">
                <a:ea typeface="ヒラギノ角ゴ Pro W3" charset="-128"/>
              </a:rPr>
              <a:t>Aggregate supply and demand </a:t>
            </a:r>
            <a:r>
              <a:rPr lang="en-US" dirty="0" smtClean="0">
                <a:ea typeface="ヒラギノ角ゴ Pro W3" charset="-128"/>
              </a:rPr>
              <a:t>analysis</a:t>
            </a:r>
            <a:endParaRPr lang="en-IN" dirty="0"/>
          </a:p>
        </p:txBody>
      </p:sp>
    </p:spTree>
    <p:extLst>
      <p:ext uri="{BB962C8B-B14F-4D97-AF65-F5344CB8AC3E}">
        <p14:creationId xmlns:p14="http://schemas.microsoft.com/office/powerpoint/2010/main" val="2465959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Exploring the </a:t>
            </a:r>
            <a:r>
              <a:rPr lang="en-US" dirty="0" smtClean="0"/>
              <a:t>Web </a:t>
            </a:r>
            <a:r>
              <a:rPr lang="en-US" sz="2000" b="0" dirty="0"/>
              <a:t>(1 of 2)</a:t>
            </a:r>
            <a:endParaRPr lang="en-IN" dirty="0"/>
          </a:p>
        </p:txBody>
      </p:sp>
      <p:sp>
        <p:nvSpPr>
          <p:cNvPr id="3" name="Content Placeholder 2"/>
          <p:cNvSpPr>
            <a:spLocks noGrp="1"/>
          </p:cNvSpPr>
          <p:nvPr>
            <p:ph idx="1"/>
          </p:nvPr>
        </p:nvSpPr>
        <p:spPr/>
        <p:txBody>
          <a:bodyPr/>
          <a:lstStyle/>
          <a:p>
            <a:pPr>
              <a:lnSpc>
                <a:spcPct val="90000"/>
              </a:lnSpc>
            </a:pPr>
            <a:r>
              <a:rPr lang="en-US" dirty="0">
                <a:ea typeface="ヒラギノ角ゴ Pro W3" charset="-128"/>
              </a:rPr>
              <a:t>The importance of the World Wide Web is emphasized in several ways:</a:t>
            </a:r>
          </a:p>
          <a:p>
            <a:pPr>
              <a:lnSpc>
                <a:spcPct val="90000"/>
              </a:lnSpc>
            </a:pPr>
            <a:r>
              <a:rPr lang="en-US" dirty="0">
                <a:ea typeface="ヒラギノ角ゴ Pro W3" charset="-128"/>
              </a:rPr>
              <a:t>First, you can view the most current data for a high percentage of the in-text data figures by using </a:t>
            </a:r>
            <a:r>
              <a:rPr lang="en-US" dirty="0" err="1">
                <a:ea typeface="ヒラギノ角ゴ Pro W3" charset="-128"/>
              </a:rPr>
              <a:t>eText</a:t>
            </a:r>
            <a:r>
              <a:rPr lang="en-US" dirty="0">
                <a:ea typeface="ヒラギノ角ゴ Pro W3" charset="-128"/>
              </a:rPr>
              <a:t> to access the Federal Reserve Bank of St. Louis’s FRED database.</a:t>
            </a:r>
          </a:p>
          <a:p>
            <a:pPr>
              <a:lnSpc>
                <a:spcPct val="90000"/>
              </a:lnSpc>
            </a:pPr>
            <a:r>
              <a:rPr lang="en-US" dirty="0" smtClean="0">
                <a:ea typeface="ヒラギノ角ゴ Pro W3" charset="-128"/>
              </a:rPr>
              <a:t>Second</a:t>
            </a:r>
            <a:r>
              <a:rPr lang="en-US" dirty="0">
                <a:ea typeface="ヒラギノ角ゴ Pro W3" charset="-128"/>
              </a:rPr>
              <a:t>, at the end of almost every chapter there are several real-time data analysis problems, which ask you to download the most recent data from the Federal Reserve Bank of St. Louis’s FRED database and then use these data to answer interesting questions. </a:t>
            </a:r>
            <a:endParaRPr lang="en-IN" dirty="0"/>
          </a:p>
        </p:txBody>
      </p:sp>
    </p:spTree>
    <p:extLst>
      <p:ext uri="{BB962C8B-B14F-4D97-AF65-F5344CB8AC3E}">
        <p14:creationId xmlns:p14="http://schemas.microsoft.com/office/powerpoint/2010/main" val="2703954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Exploring the </a:t>
            </a:r>
            <a:r>
              <a:rPr lang="en-US" dirty="0" smtClean="0"/>
              <a:t>Web </a:t>
            </a:r>
            <a:r>
              <a:rPr lang="en-US" sz="2000" b="0" dirty="0" smtClean="0"/>
              <a:t>(2 </a:t>
            </a:r>
            <a:r>
              <a:rPr lang="en-US" sz="2000" b="0" dirty="0"/>
              <a:t>of 2)</a:t>
            </a:r>
            <a:endParaRPr lang="en-IN" dirty="0"/>
          </a:p>
        </p:txBody>
      </p:sp>
      <p:sp>
        <p:nvSpPr>
          <p:cNvPr id="3" name="Content Placeholder 2"/>
          <p:cNvSpPr>
            <a:spLocks noGrp="1"/>
          </p:cNvSpPr>
          <p:nvPr>
            <p:ph idx="1"/>
          </p:nvPr>
        </p:nvSpPr>
        <p:spPr/>
        <p:txBody>
          <a:bodyPr/>
          <a:lstStyle/>
          <a:p>
            <a:r>
              <a:rPr lang="en-US" dirty="0">
                <a:ea typeface="ヒラギノ角ゴ Pro W3" charset="-128"/>
              </a:rPr>
              <a:t>Third, there are additional Web exercises at the end of many chapters that prompt you to visit sites related to the chapter and use them to learn more about macroeconomic issues</a:t>
            </a:r>
            <a:r>
              <a:rPr lang="en-US" dirty="0" smtClean="0">
                <a:ea typeface="ヒラギノ角ゴ Pro W3" charset="-128"/>
              </a:rPr>
              <a:t>.</a:t>
            </a:r>
            <a:endParaRPr lang="en-IN" dirty="0"/>
          </a:p>
        </p:txBody>
      </p:sp>
    </p:spTree>
    <p:extLst>
      <p:ext uri="{BB962C8B-B14F-4D97-AF65-F5344CB8AC3E}">
        <p14:creationId xmlns:p14="http://schemas.microsoft.com/office/powerpoint/2010/main" val="2101566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t>
            </a:r>
            <a:r>
              <a:rPr lang="en-US" dirty="0" smtClean="0"/>
              <a:t>Objectives </a:t>
            </a:r>
            <a:r>
              <a:rPr lang="en-US" sz="2000" b="0" dirty="0" smtClean="0"/>
              <a:t>(1 of 2)</a:t>
            </a:r>
            <a:endParaRPr lang="en-IN" b="0" dirty="0"/>
          </a:p>
        </p:txBody>
      </p:sp>
      <p:sp>
        <p:nvSpPr>
          <p:cNvPr id="3" name="Content Placeholder 2"/>
          <p:cNvSpPr>
            <a:spLocks noGrp="1"/>
          </p:cNvSpPr>
          <p:nvPr>
            <p:ph idx="1"/>
          </p:nvPr>
        </p:nvSpPr>
        <p:spPr/>
        <p:txBody>
          <a:bodyPr/>
          <a:lstStyle/>
          <a:p>
            <a:r>
              <a:rPr lang="en-US" dirty="0">
                <a:ea typeface="ヒラギノ角ゴ Pro W3" charset="-128"/>
              </a:rPr>
              <a:t>Recognize the importance of financial markets in the economy.</a:t>
            </a:r>
          </a:p>
          <a:p>
            <a:r>
              <a:rPr lang="en-US" dirty="0">
                <a:ea typeface="ヒラギノ角ゴ Pro W3" charset="-128"/>
              </a:rPr>
              <a:t>Describe how financial intermediation and financial innovation affect banking and the economy.</a:t>
            </a:r>
          </a:p>
          <a:p>
            <a:r>
              <a:rPr lang="en-US" dirty="0">
                <a:ea typeface="ヒラギノ角ゴ Pro W3" charset="-128"/>
              </a:rPr>
              <a:t>Identify the basic links among monetary policy, the business cycle, and economic variables.</a:t>
            </a:r>
            <a:endParaRPr lang="en-IN" dirty="0"/>
          </a:p>
        </p:txBody>
      </p:sp>
    </p:spTree>
    <p:extLst>
      <p:ext uri="{BB962C8B-B14F-4D97-AF65-F5344CB8AC3E}">
        <p14:creationId xmlns:p14="http://schemas.microsoft.com/office/powerpoint/2010/main" val="2434753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Appendix 1:</a:t>
            </a:r>
            <a:endParaRPr lang="en-IN" dirty="0"/>
          </a:p>
        </p:txBody>
      </p:sp>
      <p:sp>
        <p:nvSpPr>
          <p:cNvPr id="3" name="Text Placeholder 2"/>
          <p:cNvSpPr>
            <a:spLocks noGrp="1"/>
          </p:cNvSpPr>
          <p:nvPr>
            <p:ph type="body" idx="1"/>
          </p:nvPr>
        </p:nvSpPr>
        <p:spPr/>
        <p:txBody>
          <a:bodyPr/>
          <a:lstStyle/>
          <a:p>
            <a:pPr algn="ctr"/>
            <a:r>
              <a:rPr lang="en-US" dirty="0">
                <a:ea typeface="ヒラギノ角ゴ Pro W3" charset="-128"/>
              </a:rPr>
              <a:t>Defining Aggregate Output, Income, the Price Level, and the Inflation Rate</a:t>
            </a:r>
            <a:endParaRPr lang="en-IN" dirty="0"/>
          </a:p>
        </p:txBody>
      </p:sp>
    </p:spTree>
    <p:extLst>
      <p:ext uri="{BB962C8B-B14F-4D97-AF65-F5344CB8AC3E}">
        <p14:creationId xmlns:p14="http://schemas.microsoft.com/office/powerpoint/2010/main" val="3056548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 Output and Income</a:t>
            </a:r>
            <a:endParaRPr lang="en-IN" dirty="0"/>
          </a:p>
        </p:txBody>
      </p:sp>
      <p:sp>
        <p:nvSpPr>
          <p:cNvPr id="3" name="Content Placeholder 2"/>
          <p:cNvSpPr>
            <a:spLocks noGrp="1"/>
          </p:cNvSpPr>
          <p:nvPr>
            <p:ph idx="1"/>
          </p:nvPr>
        </p:nvSpPr>
        <p:spPr/>
        <p:txBody>
          <a:bodyPr/>
          <a:lstStyle/>
          <a:p>
            <a:r>
              <a:rPr lang="en-US" dirty="0">
                <a:ea typeface="ヒラギノ角ゴ Pro W3" charset="-128"/>
              </a:rPr>
              <a:t>The most commonly reported measure of aggregate output, the gross domestic product (GDP), is the market value of all final goods and services produced in a country during the course of a year.</a:t>
            </a:r>
          </a:p>
          <a:p>
            <a:r>
              <a:rPr lang="en-US" dirty="0">
                <a:ea typeface="ヒラギノ角ゴ Pro W3" charset="-128"/>
              </a:rPr>
              <a:t>Aggregate income, the total income of factors of production (land, labor, and capital) from producing goods and services in the economy during the course of the year, is equal to aggregate output</a:t>
            </a:r>
            <a:r>
              <a:rPr lang="en-US" dirty="0" smtClean="0">
                <a:ea typeface="ヒラギノ角ゴ Pro W3" charset="-128"/>
              </a:rPr>
              <a:t>.</a:t>
            </a:r>
            <a:endParaRPr lang="en-IN" dirty="0"/>
          </a:p>
        </p:txBody>
      </p:sp>
    </p:spTree>
    <p:extLst>
      <p:ext uri="{BB962C8B-B14F-4D97-AF65-F5344CB8AC3E}">
        <p14:creationId xmlns:p14="http://schemas.microsoft.com/office/powerpoint/2010/main" val="29195304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a:t>
            </a:r>
            <a:r>
              <a:rPr lang="en-US" dirty="0" smtClean="0"/>
              <a:t>Versus </a:t>
            </a:r>
            <a:r>
              <a:rPr lang="en-US" dirty="0"/>
              <a:t>Nominal </a:t>
            </a:r>
            <a:r>
              <a:rPr lang="en-US" dirty="0" smtClean="0"/>
              <a:t>Magnitudes </a:t>
            </a:r>
            <a:r>
              <a:rPr lang="en-US" sz="2000" b="0" dirty="0"/>
              <a:t>(1 of 2)</a:t>
            </a:r>
            <a:endParaRPr lang="en-IN" dirty="0"/>
          </a:p>
        </p:txBody>
      </p:sp>
      <p:sp>
        <p:nvSpPr>
          <p:cNvPr id="3" name="Content Placeholder 2"/>
          <p:cNvSpPr>
            <a:spLocks noGrp="1"/>
          </p:cNvSpPr>
          <p:nvPr>
            <p:ph idx="1"/>
          </p:nvPr>
        </p:nvSpPr>
        <p:spPr/>
        <p:txBody>
          <a:bodyPr/>
          <a:lstStyle/>
          <a:p>
            <a:r>
              <a:rPr lang="en-US" dirty="0">
                <a:ea typeface="ヒラギノ角ゴ Pro W3" charset="-128"/>
              </a:rPr>
              <a:t>When the total value of final goods and services is calculated using current prices, the resulting GDP measure is referred to as nominal GDP. The word nominal indicates that values are measured using current prices</a:t>
            </a:r>
            <a:r>
              <a:rPr lang="en-US" dirty="0" smtClean="0">
                <a:ea typeface="ヒラギノ角ゴ Pro W3" charset="-128"/>
              </a:rPr>
              <a:t>.</a:t>
            </a:r>
            <a:endParaRPr lang="en-IN" dirty="0"/>
          </a:p>
        </p:txBody>
      </p:sp>
    </p:spTree>
    <p:extLst>
      <p:ext uri="{BB962C8B-B14F-4D97-AF65-F5344CB8AC3E}">
        <p14:creationId xmlns:p14="http://schemas.microsoft.com/office/powerpoint/2010/main" val="1206422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a:t>
            </a:r>
            <a:r>
              <a:rPr lang="en-US" dirty="0" smtClean="0"/>
              <a:t>Versus </a:t>
            </a:r>
            <a:r>
              <a:rPr lang="en-US" dirty="0"/>
              <a:t>Nominal </a:t>
            </a:r>
            <a:r>
              <a:rPr lang="en-US" dirty="0" smtClean="0"/>
              <a:t>Magnitudes </a:t>
            </a:r>
            <a:r>
              <a:rPr lang="en-US" sz="2000" b="0" dirty="0" smtClean="0"/>
              <a:t>(2 </a:t>
            </a:r>
            <a:r>
              <a:rPr lang="en-US" sz="2000" b="0" dirty="0"/>
              <a:t>of 2)</a:t>
            </a:r>
            <a:endParaRPr lang="en-IN" dirty="0"/>
          </a:p>
        </p:txBody>
      </p:sp>
      <p:sp>
        <p:nvSpPr>
          <p:cNvPr id="3" name="Content Placeholder 2"/>
          <p:cNvSpPr>
            <a:spLocks noGrp="1"/>
          </p:cNvSpPr>
          <p:nvPr>
            <p:ph idx="1"/>
          </p:nvPr>
        </p:nvSpPr>
        <p:spPr/>
        <p:txBody>
          <a:bodyPr/>
          <a:lstStyle/>
          <a:p>
            <a:r>
              <a:rPr lang="en-US" dirty="0">
                <a:ea typeface="ヒラギノ角ゴ Pro W3" charset="-128"/>
              </a:rPr>
              <a:t>A more reliable measure of economic production expresses values in terms of prices for an arbitrary base year, currently 2005. GDP measured with constant prices is referred to as real GDP, the word real indicating that values are measured in terms of fixed prices</a:t>
            </a:r>
            <a:r>
              <a:rPr lang="en-US" dirty="0" smtClean="0">
                <a:ea typeface="ヒラギノ角ゴ Pro W3" charset="-128"/>
              </a:rPr>
              <a:t>.</a:t>
            </a:r>
            <a:endParaRPr lang="en-IN" dirty="0"/>
          </a:p>
        </p:txBody>
      </p:sp>
    </p:spTree>
    <p:extLst>
      <p:ext uri="{BB962C8B-B14F-4D97-AF65-F5344CB8AC3E}">
        <p14:creationId xmlns:p14="http://schemas.microsoft.com/office/powerpoint/2010/main" val="12549544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 Price Level</a:t>
            </a:r>
            <a:endParaRPr lang="en-IN" dirty="0"/>
          </a:p>
        </p:txBody>
      </p:sp>
      <p:sp>
        <p:nvSpPr>
          <p:cNvPr id="3" name="Content Placeholder 2"/>
          <p:cNvSpPr>
            <a:spLocks noGrp="1"/>
          </p:cNvSpPr>
          <p:nvPr>
            <p:ph idx="1"/>
          </p:nvPr>
        </p:nvSpPr>
        <p:spPr/>
        <p:txBody>
          <a:bodyPr/>
          <a:lstStyle/>
          <a:p>
            <a:r>
              <a:rPr lang="en-US" dirty="0">
                <a:ea typeface="ヒラギノ角ゴ Pro W3" charset="-128"/>
              </a:rPr>
              <a:t>The aggregate price level is a measure of average prices in the economy.</a:t>
            </a:r>
          </a:p>
          <a:p>
            <a:r>
              <a:rPr lang="en-US" dirty="0">
                <a:ea typeface="ヒラギノ角ゴ Pro W3" charset="-128"/>
              </a:rPr>
              <a:t>Three measures of the aggregate price level are commonly encountered in economic data: </a:t>
            </a:r>
          </a:p>
          <a:p>
            <a:pPr lvl="1"/>
            <a:r>
              <a:rPr lang="en-US" dirty="0">
                <a:ea typeface="ヒラギノ角ゴ Pro W3" charset="-128"/>
              </a:rPr>
              <a:t>The GDP deflator </a:t>
            </a:r>
          </a:p>
          <a:p>
            <a:pPr lvl="1"/>
            <a:r>
              <a:rPr lang="en-US" dirty="0">
                <a:ea typeface="ヒラギノ角ゴ Pro W3" charset="-128"/>
              </a:rPr>
              <a:t>The PCE deflator</a:t>
            </a:r>
          </a:p>
          <a:p>
            <a:pPr lvl="1"/>
            <a:r>
              <a:rPr lang="en-US" dirty="0">
                <a:ea typeface="ヒラギノ角ゴ Pro W3" charset="-128"/>
              </a:rPr>
              <a:t>The Consumer Price Index (CPI)</a:t>
            </a:r>
          </a:p>
        </p:txBody>
      </p:sp>
    </p:spTree>
    <p:extLst>
      <p:ext uri="{BB962C8B-B14F-4D97-AF65-F5344CB8AC3E}">
        <p14:creationId xmlns:p14="http://schemas.microsoft.com/office/powerpoint/2010/main" val="3903677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t>
            </a:r>
            <a:r>
              <a:rPr lang="en-US" dirty="0" smtClean="0"/>
              <a:t>Objectives </a:t>
            </a:r>
            <a:r>
              <a:rPr lang="en-US" sz="2000" b="0" dirty="0" smtClean="0"/>
              <a:t>(2 </a:t>
            </a:r>
            <a:r>
              <a:rPr lang="en-US" sz="2000" b="0" dirty="0"/>
              <a:t>of 2)</a:t>
            </a:r>
            <a:endParaRPr lang="en-IN" dirty="0"/>
          </a:p>
        </p:txBody>
      </p:sp>
      <p:sp>
        <p:nvSpPr>
          <p:cNvPr id="3" name="Content Placeholder 2"/>
          <p:cNvSpPr>
            <a:spLocks noGrp="1"/>
          </p:cNvSpPr>
          <p:nvPr>
            <p:ph idx="1"/>
          </p:nvPr>
        </p:nvSpPr>
        <p:spPr/>
        <p:txBody>
          <a:bodyPr/>
          <a:lstStyle/>
          <a:p>
            <a:r>
              <a:rPr lang="en-US" dirty="0">
                <a:ea typeface="ヒラギノ角ゴ Pro W3" charset="-128"/>
              </a:rPr>
              <a:t>Explain the importance of exchange rates in a global economy.</a:t>
            </a:r>
          </a:p>
          <a:p>
            <a:r>
              <a:rPr lang="en-US" dirty="0" smtClean="0">
                <a:ea typeface="ヒラギノ角ゴ Pro W3" charset="-128"/>
              </a:rPr>
              <a:t>Explain </a:t>
            </a:r>
            <a:r>
              <a:rPr lang="en-US" dirty="0">
                <a:ea typeface="ヒラギノ角ゴ Pro W3" charset="-128"/>
              </a:rPr>
              <a:t>how the study of money, banking, and financial markets may advance your career</a:t>
            </a:r>
            <a:r>
              <a:rPr lang="en-US" dirty="0" smtClean="0">
                <a:ea typeface="ヒラギノ角ゴ Pro W3" charset="-128"/>
              </a:rPr>
              <a:t>.</a:t>
            </a:r>
            <a:endParaRPr lang="en-US" dirty="0">
              <a:ea typeface="ヒラギノ角ゴ Pro W3" charset="-128"/>
            </a:endParaRPr>
          </a:p>
        </p:txBody>
      </p:sp>
    </p:spTree>
    <p:extLst>
      <p:ext uri="{BB962C8B-B14F-4D97-AF65-F5344CB8AC3E}">
        <p14:creationId xmlns:p14="http://schemas.microsoft.com/office/powerpoint/2010/main" val="2254387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Financial Markets?</a:t>
            </a:r>
            <a:endParaRPr lang="en-IN" dirty="0"/>
          </a:p>
        </p:txBody>
      </p:sp>
      <p:sp>
        <p:nvSpPr>
          <p:cNvPr id="3" name="Content Placeholder 2"/>
          <p:cNvSpPr>
            <a:spLocks noGrp="1"/>
          </p:cNvSpPr>
          <p:nvPr>
            <p:ph idx="1"/>
          </p:nvPr>
        </p:nvSpPr>
        <p:spPr/>
        <p:txBody>
          <a:bodyPr/>
          <a:lstStyle/>
          <a:p>
            <a:r>
              <a:rPr lang="en-US" dirty="0">
                <a:ea typeface="ヒラギノ角ゴ Pro W3" charset="-128"/>
              </a:rPr>
              <a:t>Financial markets are markets in which funds are transferred from people and firms who have an excess of available funds to people and firms who have a need of funds</a:t>
            </a:r>
            <a:endParaRPr lang="en-IN" dirty="0"/>
          </a:p>
        </p:txBody>
      </p:sp>
    </p:spTree>
    <p:extLst>
      <p:ext uri="{BB962C8B-B14F-4D97-AF65-F5344CB8AC3E}">
        <p14:creationId xmlns:p14="http://schemas.microsoft.com/office/powerpoint/2010/main" val="3440115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Bond Market and Interest </a:t>
            </a:r>
            <a:r>
              <a:rPr lang="en-US" dirty="0" smtClean="0"/>
              <a:t>Rates</a:t>
            </a:r>
            <a:endParaRPr lang="en-IN" dirty="0"/>
          </a:p>
        </p:txBody>
      </p:sp>
      <p:sp>
        <p:nvSpPr>
          <p:cNvPr id="3" name="Content Placeholder 2"/>
          <p:cNvSpPr>
            <a:spLocks noGrp="1"/>
          </p:cNvSpPr>
          <p:nvPr>
            <p:ph idx="1"/>
          </p:nvPr>
        </p:nvSpPr>
        <p:spPr/>
        <p:txBody>
          <a:bodyPr/>
          <a:lstStyle/>
          <a:p>
            <a:pPr>
              <a:spcBef>
                <a:spcPct val="50000"/>
              </a:spcBef>
            </a:pPr>
            <a:r>
              <a:rPr lang="en-US" dirty="0">
                <a:ea typeface="ヒラギノ角ゴ Pro W3" charset="-128"/>
              </a:rPr>
              <a:t>A </a:t>
            </a:r>
            <a:r>
              <a:rPr lang="en-US" b="1" dirty="0">
                <a:ea typeface="ヒラギノ角ゴ Pro W3" charset="-128"/>
              </a:rPr>
              <a:t>security</a:t>
            </a:r>
            <a:r>
              <a:rPr lang="en-US" dirty="0">
                <a:ea typeface="ヒラギノ角ゴ Pro W3" charset="-128"/>
              </a:rPr>
              <a:t> (financial instrument) is a claim on the issuer’</a:t>
            </a:r>
            <a:r>
              <a:rPr lang="en-US" altLang="ja-JP" dirty="0" smtClean="0">
                <a:ea typeface="ヒラギノ角ゴ Pro W3" charset="-128"/>
              </a:rPr>
              <a:t>s </a:t>
            </a:r>
            <a:r>
              <a:rPr lang="en-US" altLang="ja-JP" dirty="0">
                <a:ea typeface="ヒラギノ角ゴ Pro W3" charset="-128"/>
              </a:rPr>
              <a:t>future income or assets.</a:t>
            </a:r>
          </a:p>
          <a:p>
            <a:pPr>
              <a:spcBef>
                <a:spcPct val="50000"/>
              </a:spcBef>
            </a:pPr>
            <a:r>
              <a:rPr lang="en-US" dirty="0">
                <a:ea typeface="ヒラギノ角ゴ Pro W3" charset="-128"/>
              </a:rPr>
              <a:t>A </a:t>
            </a:r>
            <a:r>
              <a:rPr lang="en-US" b="1" dirty="0">
                <a:ea typeface="ヒラギノ角ゴ Pro W3" charset="-128"/>
              </a:rPr>
              <a:t>bond</a:t>
            </a:r>
            <a:r>
              <a:rPr lang="en-US" dirty="0">
                <a:ea typeface="ヒラギノ角ゴ Pro W3" charset="-128"/>
              </a:rPr>
              <a:t> is a debt security that promises to make payments periodically for a specified period of time.</a:t>
            </a:r>
          </a:p>
          <a:p>
            <a:pPr>
              <a:spcBef>
                <a:spcPct val="50000"/>
              </a:spcBef>
            </a:pPr>
            <a:r>
              <a:rPr lang="en-US" dirty="0">
                <a:ea typeface="ヒラギノ角ゴ Pro W3" charset="-128"/>
              </a:rPr>
              <a:t>An </a:t>
            </a:r>
            <a:r>
              <a:rPr lang="en-US" b="1" dirty="0">
                <a:ea typeface="ヒラギノ角ゴ Pro W3" charset="-128"/>
              </a:rPr>
              <a:t>interest rate</a:t>
            </a:r>
            <a:r>
              <a:rPr lang="en-US" dirty="0">
                <a:ea typeface="ヒラギノ角ゴ Pro W3" charset="-128"/>
              </a:rPr>
              <a:t> is the cost of borrowing or the price paid for the rental of funds</a:t>
            </a:r>
            <a:r>
              <a:rPr lang="en-US" dirty="0" smtClean="0">
                <a:ea typeface="ヒラギノ角ゴ Pro W3" charset="-128"/>
              </a:rPr>
              <a:t>.</a:t>
            </a:r>
            <a:endParaRPr lang="en-IN" dirty="0"/>
          </a:p>
        </p:txBody>
      </p:sp>
    </p:spTree>
    <p:extLst>
      <p:ext uri="{BB962C8B-B14F-4D97-AF65-F5344CB8AC3E}">
        <p14:creationId xmlns:p14="http://schemas.microsoft.com/office/powerpoint/2010/main" val="4138296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 </a:t>
            </a:r>
            <a:r>
              <a:rPr lang="en-US" dirty="0" smtClean="0"/>
              <a:t>Interest Rates on Selected Bonds</a:t>
            </a:r>
            <a:r>
              <a:rPr lang="en-US" dirty="0"/>
              <a:t>, 1950–2017</a:t>
            </a:r>
            <a:endParaRPr lang="en-IN" dirty="0"/>
          </a:p>
        </p:txBody>
      </p:sp>
      <p:pic>
        <p:nvPicPr>
          <p:cNvPr id="5" name="Picture 2" descr="The vertical axis is labeled &quot;Interest Rate (percent annual rate)&quot; and ranges from 0 to 20 in increments of 5. The horizontal axis lists dates from 1950 to 2015 in 5-year increments. The lines for each bond type keep fluctuating over the years. The interest rates shown are as follows:&#10;◦ Three-Month Treasury Bills&#10;   • 1950: 1.0 percent&#10;   • 1955: 0.75 percent&#10;   • 1960: 4.0 percent&#10;   • 1965: 3.75 percent&#10;   • 1970: 7.0 percent&#10;   • 1975: 8.0 percent&#10;   • 1980: 9.0 percent&#10;   • 1985: 7.0 percent&#10;   • 1990: 7.5 percent&#10;   • 1995: 3.5 percent&#10;   • 2000: 5.0 percent&#10;   • 2005: 1.0 percent&#10;   • 2010: 0 percent&#10;   • 2015: 0 percent&#10;◦ Corporate Baa Bonds&#10;   • 1950: 3.5 percent&#10;   • 1955: 3.5 percent&#10;   • 1960: 5.0 percent&#10;   • 1965: 5.0 percent&#10;   • 1970: 8.0 percent&#10;   • 1975: 8.0 percent&#10;   • 1980: 13.0 percent&#10;   • 1985: 12.5 percent&#10;   • 1990: 10.0 percent&#10;   • 1995: 8.0 percent&#10;   • 2000: 7.5 percent&#10;   • 2005: 6.5 percent&#10;   • 2010: 8.0 percent&#10;   • 2015: 5.0 percent&#10;◦ U.S. Government Long-Term Bonds&#10;   • 1950: 2.25 percent&#10;   • 1955: 2.5 percent&#10;   • 1960: 4.0 percent&#10;   • 1965: 3.75 percent&#10;   • 1970: 7.0 percent&#10;   • 1975: 8.0 percent&#10;   • 1980: 8.5 percent&#10;   • 1985: 9.0 percent&#10;   • 1990: 7.5 percent&#10;   • 1995: 6.5 percent&#10;   • 2000: 6.0 percent&#10;   • 2005: 5.5 percent&#10;   • 2010: 5.0 percent&#10;   • 2015: 2.5 percent&#10;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32" y="1600200"/>
            <a:ext cx="8174736" cy="331963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457200" y="5533902"/>
            <a:ext cx="8229600" cy="547714"/>
          </a:xfrm>
        </p:spPr>
        <p:txBody>
          <a:bodyPr/>
          <a:lstStyle/>
          <a:p>
            <a:pPr marL="0" indent="0">
              <a:buNone/>
            </a:pPr>
            <a:r>
              <a:rPr lang="en-US" sz="1400" i="1" dirty="0"/>
              <a:t>Source: </a:t>
            </a:r>
            <a:r>
              <a:rPr lang="en-US" sz="1400" b="1" dirty="0"/>
              <a:t>Federal Reserve Bank of St. Louis, FRED database: </a:t>
            </a:r>
            <a:r>
              <a:rPr lang="en-US" sz="1400" dirty="0">
                <a:hlinkClick r:id="rId3"/>
              </a:rPr>
              <a:t>https://fred.stlouisfed.org/series/TB3MS</a:t>
            </a:r>
            <a:r>
              <a:rPr lang="en-US" sz="1400" dirty="0"/>
              <a:t>; </a:t>
            </a:r>
            <a:r>
              <a:rPr lang="en-US" sz="1400" dirty="0">
                <a:hlinkClick r:id="rId4"/>
              </a:rPr>
              <a:t>https://</a:t>
            </a:r>
            <a:r>
              <a:rPr lang="en-US" sz="1400" dirty="0" smtClean="0">
                <a:hlinkClick r:id="rId4"/>
              </a:rPr>
              <a:t>fred.stlouisfed.org/series/GS10</a:t>
            </a:r>
            <a:r>
              <a:rPr lang="en-US" sz="1400" dirty="0"/>
              <a:t>; </a:t>
            </a:r>
            <a:r>
              <a:rPr lang="en-US" sz="1400" dirty="0">
                <a:hlinkClick r:id="rId5"/>
              </a:rPr>
              <a:t>https://fred.stlouisfed.org/series/BAA</a:t>
            </a:r>
            <a:endParaRPr lang="en-US" sz="1400" dirty="0"/>
          </a:p>
        </p:txBody>
      </p:sp>
    </p:spTree>
    <p:extLst>
      <p:ext uri="{BB962C8B-B14F-4D97-AF65-F5344CB8AC3E}">
        <p14:creationId xmlns:p14="http://schemas.microsoft.com/office/powerpoint/2010/main" val="3717811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Stock </a:t>
            </a:r>
            <a:r>
              <a:rPr lang="en-US" dirty="0" smtClean="0"/>
              <a:t>Market</a:t>
            </a:r>
            <a:endParaRPr lang="en-IN" dirty="0"/>
          </a:p>
        </p:txBody>
      </p:sp>
      <p:sp>
        <p:nvSpPr>
          <p:cNvPr id="3" name="Content Placeholder 2"/>
          <p:cNvSpPr>
            <a:spLocks noGrp="1"/>
          </p:cNvSpPr>
          <p:nvPr>
            <p:ph idx="1"/>
          </p:nvPr>
        </p:nvSpPr>
        <p:spPr/>
        <p:txBody>
          <a:bodyPr/>
          <a:lstStyle/>
          <a:p>
            <a:pPr>
              <a:spcBef>
                <a:spcPct val="53000"/>
              </a:spcBef>
            </a:pPr>
            <a:r>
              <a:rPr lang="en-US" b="1" dirty="0">
                <a:ea typeface="ヒラギノ角ゴ Pro W3" charset="-128"/>
              </a:rPr>
              <a:t>Common stock </a:t>
            </a:r>
            <a:r>
              <a:rPr lang="en-US" dirty="0">
                <a:ea typeface="ヒラギノ角ゴ Pro W3" charset="-128"/>
              </a:rPr>
              <a:t>represents a share of ownership in a corporation.</a:t>
            </a:r>
          </a:p>
          <a:p>
            <a:pPr>
              <a:spcBef>
                <a:spcPct val="53000"/>
              </a:spcBef>
            </a:pPr>
            <a:r>
              <a:rPr lang="en-US" dirty="0">
                <a:ea typeface="ヒラギノ角ゴ Pro W3" charset="-128"/>
              </a:rPr>
              <a:t>A </a:t>
            </a:r>
            <a:r>
              <a:rPr lang="en-US" b="1" dirty="0">
                <a:ea typeface="ヒラギノ角ゴ Pro W3" charset="-128"/>
              </a:rPr>
              <a:t>share of stock </a:t>
            </a:r>
            <a:r>
              <a:rPr lang="en-US" dirty="0">
                <a:ea typeface="ヒラギノ角ゴ Pro W3" charset="-128"/>
              </a:rPr>
              <a:t>is a claim on the residual earnings and assets of the corporation.</a:t>
            </a:r>
            <a:endParaRPr lang="en-IN" dirty="0"/>
          </a:p>
        </p:txBody>
      </p:sp>
    </p:spTree>
    <p:extLst>
      <p:ext uri="{BB962C8B-B14F-4D97-AF65-F5344CB8AC3E}">
        <p14:creationId xmlns:p14="http://schemas.microsoft.com/office/powerpoint/2010/main" val="1679347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 Stock Prices as Measured by the Dow Jones Industrial Average, 1950–2017</a:t>
            </a:r>
            <a:endParaRPr lang="en-IN" dirty="0"/>
          </a:p>
        </p:txBody>
      </p:sp>
      <p:pic>
        <p:nvPicPr>
          <p:cNvPr id="5" name="Picture 2" descr="The vertical axis is labeled &quot;Dow Jones Industrial Average&quot; and ranges from 0 to 20,000 in increments of 2,000. The horizontal axis lists dates from 1950 to 2015 in 5-year increments. The data shown are as follows:&#10;• 1950: 100&#10;• 1955: 250&#10;• 1960: 500&#10;• 1965: 600&#10;• 1970: 500&#10;• 1975: 400&#10;• 1980: 600&#10;• 1985: 900&#10;• 1990: 2,500&#10;• 1995: 4,600&#10;• 2000: 11,700&#10;• 2005: 10,500&#10;• 2010: 10,000&#10;• 2015: 18,000&#10;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1447800"/>
            <a:ext cx="7132320" cy="414445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457200" y="5781823"/>
            <a:ext cx="8229600" cy="400612"/>
          </a:xfrm>
        </p:spPr>
        <p:txBody>
          <a:bodyPr/>
          <a:lstStyle/>
          <a:p>
            <a:pPr marL="0" indent="0">
              <a:buNone/>
            </a:pPr>
            <a:r>
              <a:rPr lang="en-US" sz="1400" i="1" dirty="0"/>
              <a:t>Source: </a:t>
            </a:r>
            <a:r>
              <a:rPr lang="en-US" sz="1400" b="1" dirty="0"/>
              <a:t>Federal Reserve Bank of St. Louis, FRED database: </a:t>
            </a:r>
            <a:r>
              <a:rPr lang="en-US" sz="1400" dirty="0">
                <a:hlinkClick r:id="rId3"/>
              </a:rPr>
              <a:t>https://fred.stlouisfed.org/series/DJIA</a:t>
            </a:r>
            <a:endParaRPr lang="en-US" sz="1400" dirty="0"/>
          </a:p>
        </p:txBody>
      </p:sp>
    </p:spTree>
    <p:extLst>
      <p:ext uri="{BB962C8B-B14F-4D97-AF65-F5344CB8AC3E}">
        <p14:creationId xmlns:p14="http://schemas.microsoft.com/office/powerpoint/2010/main" val="4205986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38331</TotalTime>
  <Words>1702</Words>
  <Application>Microsoft Office PowerPoint</Application>
  <PresentationFormat>如螢幕大小 (4:3)</PresentationFormat>
  <Paragraphs>124</Paragraphs>
  <Slides>34</Slides>
  <Notes>2</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34</vt:i4>
      </vt:variant>
    </vt:vector>
  </HeadingPairs>
  <TitlesOfParts>
    <vt:vector size="42" baseType="lpstr">
      <vt:lpstr>ＭＳ Ｐゴシック</vt:lpstr>
      <vt:lpstr>ヒラギノ角ゴ Pro W3</vt:lpstr>
      <vt:lpstr>微軟正黑體</vt:lpstr>
      <vt:lpstr>Arial</vt:lpstr>
      <vt:lpstr>Times New Roman</vt:lpstr>
      <vt:lpstr>Verdana</vt:lpstr>
      <vt:lpstr>Wingdings</vt:lpstr>
      <vt:lpstr>508 Lecture</vt:lpstr>
      <vt:lpstr>The Economics of Money, Banking, and Financial Markets</vt:lpstr>
      <vt:lpstr>Preview</vt:lpstr>
      <vt:lpstr>Learning Objectives (1 of 2)</vt:lpstr>
      <vt:lpstr>Learning Objectives (2 of 2)</vt:lpstr>
      <vt:lpstr>Why Study Financial Markets?</vt:lpstr>
      <vt:lpstr>The Bond Market and Interest Rates</vt:lpstr>
      <vt:lpstr>Figure 1 Interest Rates on Selected Bonds, 1950–2017</vt:lpstr>
      <vt:lpstr>The Stock Market</vt:lpstr>
      <vt:lpstr>Figure 2 Stock Prices as Measured by the Dow Jones Industrial Average, 1950–2017</vt:lpstr>
      <vt:lpstr>Why Study Financial Institutions and Banking? (1 of 3)</vt:lpstr>
      <vt:lpstr>Why Study Financial Institutions and Banking? (2 of 3)</vt:lpstr>
      <vt:lpstr>Why Study Financial Institutions and Banking? (3 of 3)</vt:lpstr>
      <vt:lpstr>Why Study Money and Monetary Policy?</vt:lpstr>
      <vt:lpstr>Money, Business Cycles, and Inflation</vt:lpstr>
      <vt:lpstr>Figure 3 Money Growth (M2 Annual Rate) and the Business Cycle in the United States, 1950–2017</vt:lpstr>
      <vt:lpstr>Figure 4 Aggregate Price Level and the Money Supply in the United States, 1960–2017</vt:lpstr>
      <vt:lpstr>Figure 5 Average Inflation Rate Versus Average Rate of Money Growth for Selected Countries, 2006–2016</vt:lpstr>
      <vt:lpstr>Money and Interest Rates</vt:lpstr>
      <vt:lpstr>Figure 6 Money Growth (M2 Annual Rate) and Interest Rates (Long-Term U.S. Treasury Bonds), 1950–2017</vt:lpstr>
      <vt:lpstr>Fiscal Policy and Monetary Policy</vt:lpstr>
      <vt:lpstr>Figure 7 Government Budget Surplus or Deficit as a Percentage of Gross Domestic Product, 1950–2016</vt:lpstr>
      <vt:lpstr>The Foreign Exchange Market</vt:lpstr>
      <vt:lpstr>Why Study International Finance</vt:lpstr>
      <vt:lpstr>Figure 8 Exchange Rate of the U.S. Dollar, 1973–2017</vt:lpstr>
      <vt:lpstr>The International Financial System</vt:lpstr>
      <vt:lpstr>Money, Banking, and Financial Markets and Your Career</vt:lpstr>
      <vt:lpstr>How We Will Study Money, Banking, and Financial Markets</vt:lpstr>
      <vt:lpstr>Exploring the Web (1 of 2)</vt:lpstr>
      <vt:lpstr>Exploring the Web (2 of 2)</vt:lpstr>
      <vt:lpstr>Appendix 1:</vt:lpstr>
      <vt:lpstr>Aggregate Output and Income</vt:lpstr>
      <vt:lpstr>Real Versus Nominal Magnitudes (1 of 2)</vt:lpstr>
      <vt:lpstr>Real Versus Nominal Magnitudes (2 of 2)</vt:lpstr>
      <vt:lpstr>Aggregate Price Level</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twlai</cp:lastModifiedBy>
  <cp:revision>508</cp:revision>
  <cp:lastPrinted>2018-10-03T06:19:22Z</cp:lastPrinted>
  <dcterms:created xsi:type="dcterms:W3CDTF">2014-07-14T20:04:21Z</dcterms:created>
  <dcterms:modified xsi:type="dcterms:W3CDTF">2019-09-19T12:09:57Z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